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9.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8" r:id="rId3"/>
    <p:sldId id="29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04" r:id="rId22"/>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4A8522"/>
    <a:srgbClr val="0A253E"/>
    <a:srgbClr val="D9D8D4"/>
    <a:srgbClr val="C6C3BE"/>
    <a:srgbClr val="AEA9A3"/>
    <a:srgbClr val="665C52"/>
    <a:srgbClr val="DCD0C4"/>
    <a:srgbClr val="CBB6A3"/>
    <a:srgbClr val="B49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autoAdjust="0"/>
    <p:restoredTop sz="95226" autoAdjust="0"/>
  </p:normalViewPr>
  <p:slideViewPr>
    <p:cSldViewPr snapToGrid="0" snapToObjects="1" showGuides="1">
      <p:cViewPr varScale="1">
        <p:scale>
          <a:sx n="86" d="100"/>
          <a:sy n="86" d="100"/>
        </p:scale>
        <p:origin x="13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450AD-9F3A-45D6-A1E1-2512C16C9A4B}" type="datetimeFigureOut">
              <a:rPr lang="es-CL" smtClean="0"/>
              <a:t>07-12-2021</a:t>
            </a:fld>
            <a:endParaRPr lang="es-CL"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59065-A502-484F-9571-FD65F64D5B58}" type="slidenum">
              <a:rPr lang="es-CL" smtClean="0"/>
              <a:t>‹Nº›</a:t>
            </a:fld>
            <a:endParaRPr lang="es-CL" dirty="0"/>
          </a:p>
        </p:txBody>
      </p:sp>
    </p:spTree>
    <p:extLst>
      <p:ext uri="{BB962C8B-B14F-4D97-AF65-F5344CB8AC3E}">
        <p14:creationId xmlns:p14="http://schemas.microsoft.com/office/powerpoint/2010/main" val="8975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5D659065-A502-484F-9571-FD65F64D5B58}" type="slidenum">
              <a:rPr lang="es-CL" smtClean="0"/>
              <a:t>1</a:t>
            </a:fld>
            <a:endParaRPr lang="es-CL" dirty="0"/>
          </a:p>
        </p:txBody>
      </p:sp>
    </p:spTree>
    <p:extLst>
      <p:ext uri="{BB962C8B-B14F-4D97-AF65-F5344CB8AC3E}">
        <p14:creationId xmlns:p14="http://schemas.microsoft.com/office/powerpoint/2010/main" val="27187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11</a:t>
            </a:fld>
            <a:endParaRPr lang="es-CL" dirty="0"/>
          </a:p>
        </p:txBody>
      </p:sp>
    </p:spTree>
    <p:extLst>
      <p:ext uri="{BB962C8B-B14F-4D97-AF65-F5344CB8AC3E}">
        <p14:creationId xmlns:p14="http://schemas.microsoft.com/office/powerpoint/2010/main" val="59401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12</a:t>
            </a:fld>
            <a:endParaRPr lang="es-CL" dirty="0"/>
          </a:p>
        </p:txBody>
      </p:sp>
    </p:spTree>
    <p:extLst>
      <p:ext uri="{BB962C8B-B14F-4D97-AF65-F5344CB8AC3E}">
        <p14:creationId xmlns:p14="http://schemas.microsoft.com/office/powerpoint/2010/main" val="63926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80000"/>
              </a:lnSpc>
              <a:spcBef>
                <a:spcPts val="0"/>
              </a:spcBef>
              <a:spcAft>
                <a:spcPts val="0"/>
              </a:spcAft>
              <a:buClrTx/>
              <a:buSzTx/>
              <a:buFontTx/>
              <a:buNone/>
              <a:tabLst/>
              <a:defRPr/>
            </a:pPr>
            <a:r>
              <a:rPr lang="es-ES" sz="2000" b="1" dirty="0">
                <a:latin typeface="Times New Roman" panose="02020603050405020304" pitchFamily="18" charset="0"/>
              </a:rPr>
              <a:t>Identificando Entidades a través de Vistas de Usuario</a:t>
            </a:r>
          </a:p>
          <a:p>
            <a:pPr marL="0" marR="0" lvl="1" indent="0" algn="l" defTabSz="914400" rtl="0" eaLnBrk="1" fontAlgn="auto" latinLnBrk="0" hangingPunct="1">
              <a:lnSpc>
                <a:spcPct val="80000"/>
              </a:lnSpc>
              <a:spcBef>
                <a:spcPts val="0"/>
              </a:spcBef>
              <a:spcAft>
                <a:spcPts val="0"/>
              </a:spcAft>
              <a:buClrTx/>
              <a:buSzTx/>
              <a:buFontTx/>
              <a:buNone/>
              <a:tabLst/>
              <a:defRPr/>
            </a:pPr>
            <a:r>
              <a:rPr lang="es-ES" sz="2000" dirty="0">
                <a:latin typeface="Times New Roman" panose="02020603050405020304" pitchFamily="18" charset="0"/>
              </a:rPr>
              <a:t>Cada  elemento</a:t>
            </a:r>
            <a:r>
              <a:rPr lang="es-ES" sz="2000" baseline="0" dirty="0">
                <a:latin typeface="Times New Roman" panose="02020603050405020304" pitchFamily="18" charset="0"/>
              </a:rPr>
              <a:t> de dato  </a:t>
            </a:r>
            <a:r>
              <a:rPr lang="es-ES_tradnl" sz="2000" dirty="0">
                <a:latin typeface="Times New Roman" panose="02020603050405020304" pitchFamily="18" charset="0"/>
              </a:rPr>
              <a:t>o atributo que aparece en una vista debe ser definido y descrito en detalle. Debe usarse una forma estándar para ello de tal  manera de asegurar uniformidad.</a:t>
            </a:r>
            <a:endParaRPr lang="es-ES" sz="2000" baseline="0" dirty="0">
              <a:latin typeface="Times New Roman" panose="02020603050405020304" pitchFamily="18" charset="0"/>
            </a:endParaRPr>
          </a:p>
          <a:p>
            <a:pPr marL="0" marR="0" lvl="1" indent="0" algn="l" defTabSz="914400" rtl="0" eaLnBrk="1" fontAlgn="auto" latinLnBrk="0" hangingPunct="1">
              <a:lnSpc>
                <a:spcPct val="80000"/>
              </a:lnSpc>
              <a:spcBef>
                <a:spcPts val="0"/>
              </a:spcBef>
              <a:spcAft>
                <a:spcPts val="0"/>
              </a:spcAft>
              <a:buClrTx/>
              <a:buSzTx/>
              <a:buFontTx/>
              <a:buNone/>
              <a:tabLst/>
              <a:defRPr/>
            </a:pPr>
            <a:r>
              <a:rPr lang="es-ES_tradnl" sz="2800" dirty="0">
                <a:latin typeface="Times New Roman" panose="02020603050405020304" pitchFamily="18" charset="0"/>
              </a:rPr>
              <a:t>Al conjunto de metadatos que describen estos atributos se le llama Diccionario de Datos.</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13</a:t>
            </a:fld>
            <a:endParaRPr lang="es-CL" dirty="0"/>
          </a:p>
        </p:txBody>
      </p:sp>
    </p:spTree>
    <p:extLst>
      <p:ext uri="{BB962C8B-B14F-4D97-AF65-F5344CB8AC3E}">
        <p14:creationId xmlns:p14="http://schemas.microsoft.com/office/powerpoint/2010/main" val="314844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auto" latinLnBrk="0" hangingPunct="1">
              <a:lnSpc>
                <a:spcPct val="80000"/>
              </a:lnSpc>
              <a:spcBef>
                <a:spcPts val="0"/>
              </a:spcBef>
              <a:spcAft>
                <a:spcPts val="0"/>
              </a:spcAft>
              <a:buClrTx/>
              <a:buSzTx/>
              <a:buFontTx/>
              <a:buNone/>
              <a:tabLst/>
              <a:defRPr/>
            </a:pPr>
            <a:r>
              <a:rPr lang="es-ES" sz="2000" b="1" dirty="0">
                <a:latin typeface="Times New Roman" panose="02020603050405020304" pitchFamily="18" charset="0"/>
              </a:rPr>
              <a:t>Identificando Entidades a través de Vistas de Usuario</a:t>
            </a:r>
          </a:p>
          <a:p>
            <a:pPr marL="0" marR="0" lvl="1" indent="0" algn="l" defTabSz="914400" rtl="0" eaLnBrk="1" fontAlgn="auto" latinLnBrk="0" hangingPunct="1">
              <a:lnSpc>
                <a:spcPct val="80000"/>
              </a:lnSpc>
              <a:spcBef>
                <a:spcPts val="0"/>
              </a:spcBef>
              <a:spcAft>
                <a:spcPts val="0"/>
              </a:spcAft>
              <a:buClrTx/>
              <a:buSzTx/>
              <a:buFontTx/>
              <a:buNone/>
              <a:tabLst/>
              <a:defRPr/>
            </a:pPr>
            <a:r>
              <a:rPr lang="es-ES" sz="2000" dirty="0">
                <a:latin typeface="Times New Roman" panose="02020603050405020304" pitchFamily="18" charset="0"/>
              </a:rPr>
              <a:t>Cada  elemento</a:t>
            </a:r>
            <a:r>
              <a:rPr lang="es-ES" sz="2000" baseline="0" dirty="0">
                <a:latin typeface="Times New Roman" panose="02020603050405020304" pitchFamily="18" charset="0"/>
              </a:rPr>
              <a:t> de dato  </a:t>
            </a:r>
            <a:r>
              <a:rPr lang="es-ES_tradnl" sz="2000" dirty="0">
                <a:latin typeface="Times New Roman" panose="02020603050405020304" pitchFamily="18" charset="0"/>
              </a:rPr>
              <a:t>o atributo que aparece en una vista debe ser definido y descrito en detalle. Debe usarse una forma estándar para ello de tal  manera de asegurar uniformidad.</a:t>
            </a:r>
            <a:endParaRPr lang="es-ES" sz="2000" baseline="0" dirty="0">
              <a:latin typeface="Times New Roman" panose="02020603050405020304" pitchFamily="18" charset="0"/>
            </a:endParaRPr>
          </a:p>
          <a:p>
            <a:pPr marL="0" marR="0" lvl="1" indent="0" algn="l" defTabSz="914400" rtl="0" eaLnBrk="1" fontAlgn="auto" latinLnBrk="0" hangingPunct="1">
              <a:lnSpc>
                <a:spcPct val="80000"/>
              </a:lnSpc>
              <a:spcBef>
                <a:spcPts val="0"/>
              </a:spcBef>
              <a:spcAft>
                <a:spcPts val="0"/>
              </a:spcAft>
              <a:buClrTx/>
              <a:buSzTx/>
              <a:buFontTx/>
              <a:buNone/>
              <a:tabLst/>
              <a:defRPr/>
            </a:pPr>
            <a:r>
              <a:rPr lang="es-ES_tradnl" sz="2800" dirty="0">
                <a:latin typeface="Times New Roman" panose="02020603050405020304" pitchFamily="18" charset="0"/>
              </a:rPr>
              <a:t>Al conjunto de metadatos que describen estos atributos se le llama Diccionario de Datos.</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14</a:t>
            </a:fld>
            <a:endParaRPr lang="es-CL" dirty="0"/>
          </a:p>
        </p:txBody>
      </p:sp>
    </p:spTree>
    <p:extLst>
      <p:ext uri="{BB962C8B-B14F-4D97-AF65-F5344CB8AC3E}">
        <p14:creationId xmlns:p14="http://schemas.microsoft.com/office/powerpoint/2010/main" val="206417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15</a:t>
            </a:fld>
            <a:endParaRPr lang="es-CL" dirty="0"/>
          </a:p>
        </p:txBody>
      </p:sp>
    </p:spTree>
    <p:extLst>
      <p:ext uri="{BB962C8B-B14F-4D97-AF65-F5344CB8AC3E}">
        <p14:creationId xmlns:p14="http://schemas.microsoft.com/office/powerpoint/2010/main" val="91977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80000"/>
              </a:lnSpc>
              <a:spcBef>
                <a:spcPct val="30000"/>
              </a:spcBef>
              <a:spcAft>
                <a:spcPct val="0"/>
              </a:spcAft>
              <a:buClrTx/>
              <a:buSzTx/>
              <a:buFontTx/>
              <a:buNone/>
              <a:tabLst/>
              <a:defRPr/>
            </a:pPr>
            <a:r>
              <a:rPr lang="es-MX" sz="1200" b="1" dirty="0">
                <a:latin typeface="Times New Roman" panose="02020603050405020304" pitchFamily="18" charset="0"/>
                <a:cs typeface="Times New Roman" panose="02020603050405020304" pitchFamily="18" charset="0"/>
              </a:rPr>
              <a:t>Identificando Atributos</a:t>
            </a:r>
          </a:p>
          <a:p>
            <a:pPr marL="0" marR="0" indent="0" algn="l" defTabSz="914400" rtl="0" eaLnBrk="1" fontAlgn="base" latinLnBrk="0" hangingPunct="1">
              <a:lnSpc>
                <a:spcPct val="80000"/>
              </a:lnSpc>
              <a:spcBef>
                <a:spcPct val="30000"/>
              </a:spcBef>
              <a:spcAft>
                <a:spcPct val="0"/>
              </a:spcAft>
              <a:buClrTx/>
              <a:buSzTx/>
              <a:buFontTx/>
              <a:buNone/>
              <a:tabLst/>
              <a:defRPr/>
            </a:pPr>
            <a:r>
              <a:rPr lang="es-MX" sz="1200" dirty="0">
                <a:latin typeface="Times New Roman" panose="02020603050405020304" pitchFamily="18" charset="0"/>
                <a:cs typeface="Times New Roman" panose="02020603050405020304" pitchFamily="18" charset="0"/>
              </a:rPr>
              <a:t>Los nombres de los atributos deben ser específicos y completos. Por ejemplo: cantidad_comprada y fecha_de_envío en lugar de cantidad y fecha.</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16</a:t>
            </a:fld>
            <a:endParaRPr lang="es-CL" dirty="0"/>
          </a:p>
        </p:txBody>
      </p:sp>
    </p:spTree>
    <p:extLst>
      <p:ext uri="{BB962C8B-B14F-4D97-AF65-F5344CB8AC3E}">
        <p14:creationId xmlns:p14="http://schemas.microsoft.com/office/powerpoint/2010/main" val="2319064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80000"/>
              </a:lnSpc>
              <a:spcBef>
                <a:spcPts val="0"/>
              </a:spcBef>
              <a:spcAft>
                <a:spcPts val="0"/>
              </a:spcAft>
              <a:buClrTx/>
              <a:buSzTx/>
              <a:buFontTx/>
              <a:buNone/>
              <a:tabLst/>
              <a:defRPr/>
            </a:pPr>
            <a:r>
              <a:rPr lang="es-MX" sz="1400" b="1" dirty="0">
                <a:latin typeface="Times New Roman" panose="02020603050405020304" pitchFamily="18" charset="0"/>
                <a:cs typeface="Times New Roman" panose="02020603050405020304" pitchFamily="18" charset="0"/>
              </a:rPr>
              <a:t>Identificando Atributos</a:t>
            </a:r>
          </a:p>
          <a:p>
            <a:pPr marL="609600" indent="-609600" algn="just" eaLnBrk="1" hangingPunct="1">
              <a:lnSpc>
                <a:spcPct val="80000"/>
              </a:lnSpc>
            </a:pPr>
            <a:r>
              <a:rPr lang="es-MX" sz="1400" dirty="0">
                <a:latin typeface="Times New Roman" panose="02020603050405020304" pitchFamily="18" charset="0"/>
                <a:cs typeface="Times New Roman" panose="02020603050405020304" pitchFamily="18" charset="0"/>
              </a:rPr>
              <a:t>Los atribu</a:t>
            </a:r>
            <a:r>
              <a:rPr lang="es-ES" sz="1400" dirty="0">
                <a:latin typeface="Times New Roman" panose="02020603050405020304" pitchFamily="18" charset="0"/>
                <a:cs typeface="Times New Roman" panose="02020603050405020304" pitchFamily="18" charset="0"/>
              </a:rPr>
              <a:t>tos se clasifican como:</a:t>
            </a:r>
          </a:p>
          <a:p>
            <a:pPr marL="609600" indent="-609600" algn="just" eaLnBrk="1" hangingPunct="1">
              <a:lnSpc>
                <a:spcPct val="80000"/>
              </a:lnSpc>
              <a:buFont typeface="Arial" pitchFamily="34" charset="0"/>
              <a:buChar char="•"/>
            </a:pPr>
            <a:r>
              <a:rPr lang="es-ES" sz="1400" dirty="0">
                <a:latin typeface="Times New Roman" panose="02020603050405020304" pitchFamily="18" charset="0"/>
                <a:cs typeface="Times New Roman" panose="02020603050405020304" pitchFamily="18" charset="0"/>
              </a:rPr>
              <a:t>Obligatorio: </a:t>
            </a:r>
            <a:r>
              <a:rPr lang="es-ES" sz="1200" dirty="0">
                <a:latin typeface="Times New Roman" panose="02020603050405020304" pitchFamily="18" charset="0"/>
                <a:cs typeface="Times New Roman" panose="02020603050405020304" pitchFamily="18" charset="0"/>
              </a:rPr>
              <a:t>indicado por el símbolo de asterisco </a:t>
            </a:r>
            <a:r>
              <a:rPr lang="es-ES" sz="1200" b="1" dirty="0">
                <a:latin typeface="Times New Roman" panose="02020603050405020304" pitchFamily="18" charset="0"/>
                <a:cs typeface="Times New Roman" panose="02020603050405020304" pitchFamily="18" charset="0"/>
              </a:rPr>
              <a:t>*</a:t>
            </a:r>
            <a:r>
              <a:rPr lang="es-ES" sz="1200" dirty="0">
                <a:latin typeface="Times New Roman" panose="02020603050405020304" pitchFamily="18" charset="0"/>
                <a:cs typeface="Times New Roman" panose="02020603050405020304" pitchFamily="18" charset="0"/>
              </a:rPr>
              <a:t> al lado del atributo y significa que siempre se debe conocer el valor </a:t>
            </a:r>
            <a:r>
              <a:rPr lang="es-MX" sz="1200" dirty="0">
                <a:latin typeface="Times New Roman" panose="02020603050405020304" pitchFamily="18" charset="0"/>
              </a:rPr>
              <a:t>para cada ocurrencia de la entidad.</a:t>
            </a:r>
          </a:p>
          <a:p>
            <a:pPr marL="609600" indent="-609600" algn="just" eaLnBrk="1" hangingPunct="1">
              <a:lnSpc>
                <a:spcPct val="80000"/>
              </a:lnSpc>
              <a:buFont typeface="Arial" pitchFamily="34" charset="0"/>
              <a:buChar char="•"/>
            </a:pPr>
            <a:r>
              <a:rPr lang="es-MX" sz="1200" dirty="0">
                <a:latin typeface="Times New Roman" panose="02020603050405020304" pitchFamily="18" charset="0"/>
                <a:cs typeface="Times New Roman" panose="02020603050405020304" pitchFamily="18" charset="0"/>
              </a:rPr>
              <a:t>O</a:t>
            </a:r>
            <a:r>
              <a:rPr lang="es-ES" sz="1200" dirty="0">
                <a:latin typeface="Times New Roman" panose="02020603050405020304" pitchFamily="18" charset="0"/>
                <a:cs typeface="Times New Roman" panose="02020603050405020304" pitchFamily="18" charset="0"/>
              </a:rPr>
              <a:t>pcionales: indicada por el símbolo </a:t>
            </a:r>
            <a:r>
              <a:rPr lang="es-ES" sz="1200" b="1" dirty="0">
                <a:latin typeface="Times New Roman" panose="02020603050405020304" pitchFamily="18" charset="0"/>
                <a:cs typeface="Times New Roman" panose="02020603050405020304" pitchFamily="18" charset="0"/>
              </a:rPr>
              <a:t>o</a:t>
            </a:r>
            <a:r>
              <a:rPr lang="es-ES" sz="1200" dirty="0">
                <a:latin typeface="Times New Roman" panose="02020603050405020304" pitchFamily="18" charset="0"/>
                <a:cs typeface="Times New Roman" panose="02020603050405020304" pitchFamily="18" charset="0"/>
              </a:rPr>
              <a:t> al lado del atributo y significa que no para todas las instancias de la entidad debe existir un valor.</a:t>
            </a:r>
            <a:endParaRPr lang="es-MX" sz="1200" dirty="0">
              <a:latin typeface="Times New Roman" panose="02020603050405020304" pitchFamily="18"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17</a:t>
            </a:fld>
            <a:endParaRPr lang="es-CL" dirty="0"/>
          </a:p>
        </p:txBody>
      </p:sp>
    </p:spTree>
    <p:extLst>
      <p:ext uri="{BB962C8B-B14F-4D97-AF65-F5344CB8AC3E}">
        <p14:creationId xmlns:p14="http://schemas.microsoft.com/office/powerpoint/2010/main" val="2650592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80000"/>
              </a:lnSpc>
              <a:spcBef>
                <a:spcPts val="0"/>
              </a:spcBef>
              <a:spcAft>
                <a:spcPts val="0"/>
              </a:spcAft>
              <a:buClrTx/>
              <a:buSzTx/>
              <a:buFontTx/>
              <a:buNone/>
              <a:tabLst/>
              <a:defRPr/>
            </a:pPr>
            <a:r>
              <a:rPr lang="es-MX" sz="1400" b="1" dirty="0">
                <a:latin typeface="Times New Roman" panose="02020603050405020304" pitchFamily="18" charset="0"/>
                <a:cs typeface="Times New Roman" panose="02020603050405020304" pitchFamily="18" charset="0"/>
              </a:rPr>
              <a:t>Identificando Atributos</a:t>
            </a:r>
          </a:p>
          <a:p>
            <a:pPr marL="0" marR="0" indent="0" algn="l" defTabSz="914400" rtl="0" eaLnBrk="1" fontAlgn="base" latinLnBrk="0" hangingPunct="1">
              <a:lnSpc>
                <a:spcPct val="100000"/>
              </a:lnSpc>
              <a:spcBef>
                <a:spcPct val="30000"/>
              </a:spcBef>
              <a:spcAft>
                <a:spcPct val="0"/>
              </a:spcAft>
              <a:buClrTx/>
              <a:buSzTx/>
              <a:buFontTx/>
              <a:buNone/>
              <a:tabLst/>
              <a:defRPr/>
            </a:pPr>
            <a:r>
              <a:rPr lang="es-ES" sz="1400" dirty="0">
                <a:latin typeface="Times New Roman" panose="02020603050405020304" pitchFamily="18" charset="0"/>
              </a:rPr>
              <a:t>Los atributos pueden ser </a:t>
            </a:r>
            <a:r>
              <a:rPr lang="es-ES" sz="1400" b="1" dirty="0">
                <a:latin typeface="Times New Roman" panose="02020603050405020304" pitchFamily="18" charset="0"/>
              </a:rPr>
              <a:t>simples</a:t>
            </a:r>
            <a:r>
              <a:rPr lang="es-ES" sz="1400" dirty="0">
                <a:latin typeface="Times New Roman" panose="02020603050405020304" pitchFamily="18" charset="0"/>
              </a:rPr>
              <a:t> o </a:t>
            </a:r>
            <a:r>
              <a:rPr lang="es-ES" sz="1400" b="1" dirty="0">
                <a:latin typeface="Times New Roman" panose="02020603050405020304" pitchFamily="18" charset="0"/>
              </a:rPr>
              <a:t>compuestos</a:t>
            </a:r>
            <a:r>
              <a:rPr lang="es-ES" sz="1400" dirty="0">
                <a:latin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s-ES" sz="1400" dirty="0">
                <a:latin typeface="Times New Roman" panose="02020603050405020304" pitchFamily="18" charset="0"/>
              </a:rPr>
              <a:t> </a:t>
            </a:r>
            <a:r>
              <a:rPr lang="es-ES" sz="1400" b="1" dirty="0">
                <a:latin typeface="Times New Roman" panose="02020603050405020304" pitchFamily="18" charset="0"/>
              </a:rPr>
              <a:t>A</a:t>
            </a:r>
            <a:r>
              <a:rPr lang="es-MX" sz="1400" b="1" i="0" u="none" strike="noStrike" kern="1200" baseline="0" dirty="0">
                <a:solidFill>
                  <a:schemeClr val="tx1"/>
                </a:solidFill>
                <a:effectLst/>
                <a:latin typeface="Arial" charset="0"/>
                <a:ea typeface="+mn-ea"/>
                <a:cs typeface="+mn-cs"/>
              </a:rPr>
              <a:t>tributo Simple: </a:t>
            </a:r>
            <a:r>
              <a:rPr lang="es-ES" sz="1400" b="0" i="0" u="none" strike="noStrike" kern="1200" baseline="0" dirty="0">
                <a:solidFill>
                  <a:schemeClr val="tx1"/>
                </a:solidFill>
                <a:effectLst/>
                <a:latin typeface="Arial" charset="0"/>
                <a:ea typeface="+mn-ea"/>
                <a:cs typeface="+mn-cs"/>
              </a:rPr>
              <a:t>Atributo que tiene un solo componente, que no se puede dividir en partes más pequeñas que tengan un significado propio.</a:t>
            </a: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s-ES" sz="1400" b="0" i="0" u="none" strike="noStrike" kern="1200" baseline="0" dirty="0">
                <a:solidFill>
                  <a:schemeClr val="tx1"/>
                </a:solidFill>
                <a:effectLst/>
                <a:latin typeface="Arial" charset="0"/>
                <a:ea typeface="+mn-ea"/>
                <a:cs typeface="+mn-cs"/>
              </a:rPr>
              <a:t> </a:t>
            </a:r>
            <a:r>
              <a:rPr lang="es-ES" sz="1400" b="1" i="0" u="none" strike="noStrike" kern="1200" baseline="0" dirty="0">
                <a:solidFill>
                  <a:schemeClr val="tx1"/>
                </a:solidFill>
                <a:effectLst/>
                <a:latin typeface="Arial" charset="0"/>
                <a:ea typeface="+mn-ea"/>
                <a:cs typeface="+mn-cs"/>
              </a:rPr>
              <a:t>A</a:t>
            </a:r>
            <a:r>
              <a:rPr lang="es-ES_tradnl" sz="1400" b="1" i="0" u="none" strike="noStrike" kern="1200" baseline="0" dirty="0">
                <a:solidFill>
                  <a:schemeClr val="tx1"/>
                </a:solidFill>
                <a:effectLst/>
                <a:latin typeface="Arial" charset="0"/>
                <a:ea typeface="+mn-ea"/>
                <a:cs typeface="+mn-cs"/>
              </a:rPr>
              <a:t>tributo Compuesto: </a:t>
            </a:r>
            <a:r>
              <a:rPr lang="es-ES" sz="1400" b="0" i="0" u="none" strike="noStrike" kern="1200" baseline="0" dirty="0">
                <a:solidFill>
                  <a:schemeClr val="tx1"/>
                </a:solidFill>
                <a:effectLst/>
                <a:latin typeface="Arial" charset="0"/>
                <a:ea typeface="+mn-ea"/>
                <a:cs typeface="+mn-cs"/>
              </a:rPr>
              <a:t>Atributo con varios componentes, cada uno con un significado por sí mismo. Un grupo de atributos se representa mediante un atributo compuesto cuando tienen afinidad en cuanto a su significado, o en cuanto a su uso. Ejemplo dirección (calle, número, comuna, ciudad).</a:t>
            </a:r>
            <a:endParaRPr lang="es-CL" sz="1400" b="0" i="0" u="none" strike="noStrike" kern="1200" dirty="0">
              <a:solidFill>
                <a:schemeClr val="tx1"/>
              </a:solidFill>
              <a:effectLst/>
              <a:latin typeface="Arial" charset="0"/>
              <a:ea typeface="+mn-ea"/>
              <a:cs typeface="+mn-cs"/>
            </a:endParaRPr>
          </a:p>
          <a:p>
            <a:pPr eaLnBrk="1" hangingPunct="1">
              <a:lnSpc>
                <a:spcPct val="80000"/>
              </a:lnSpc>
            </a:pPr>
            <a:endParaRPr lang="es-ES" sz="1600" dirty="0">
              <a:latin typeface="Times New Roman" panose="02020603050405020304" pitchFamily="18" charset="0"/>
            </a:endParaRPr>
          </a:p>
          <a:p>
            <a:pPr eaLnBrk="1" hangingPunct="1">
              <a:lnSpc>
                <a:spcPct val="80000"/>
              </a:lnSpc>
            </a:pPr>
            <a:r>
              <a:rPr lang="es-ES" sz="1600" dirty="0">
                <a:latin typeface="Times New Roman" panose="02020603050405020304" pitchFamily="18" charset="0"/>
              </a:rPr>
              <a:t>Los atributos también pueden clasificarse en </a:t>
            </a:r>
            <a:r>
              <a:rPr lang="es-ES" sz="1600" b="1" dirty="0">
                <a:latin typeface="Times New Roman" panose="02020603050405020304" pitchFamily="18" charset="0"/>
              </a:rPr>
              <a:t>monovalentes</a:t>
            </a:r>
            <a:r>
              <a:rPr lang="es-ES" sz="1600" dirty="0">
                <a:latin typeface="Times New Roman" panose="02020603050405020304" pitchFamily="18" charset="0"/>
              </a:rPr>
              <a:t> o </a:t>
            </a:r>
            <a:r>
              <a:rPr lang="es-ES" sz="1600" b="1" dirty="0">
                <a:latin typeface="Times New Roman" panose="02020603050405020304" pitchFamily="18" charset="0"/>
              </a:rPr>
              <a:t>polivalentes:</a:t>
            </a:r>
          </a:p>
          <a:p>
            <a:pPr eaLnBrk="1" hangingPunct="1">
              <a:lnSpc>
                <a:spcPct val="80000"/>
              </a:lnSpc>
              <a:buFont typeface="Arial" pitchFamily="34" charset="0"/>
              <a:buChar char="•"/>
            </a:pPr>
            <a:r>
              <a:rPr lang="es-ES" sz="1600" b="1" dirty="0">
                <a:latin typeface="Times New Roman" panose="02020603050405020304" pitchFamily="18" charset="0"/>
              </a:rPr>
              <a:t> </a:t>
            </a:r>
            <a:r>
              <a:rPr lang="es-MX" sz="1400" b="1" i="0" u="none" strike="noStrike" kern="1200" baseline="0" dirty="0">
                <a:solidFill>
                  <a:schemeClr val="tx1"/>
                </a:solidFill>
                <a:effectLst/>
                <a:latin typeface="Arial" charset="0"/>
                <a:ea typeface="+mn-ea"/>
                <a:cs typeface="+mn-cs"/>
              </a:rPr>
              <a:t>Atributo </a:t>
            </a:r>
            <a:r>
              <a:rPr lang="es-ES" sz="1400" b="1" i="0" u="none" strike="noStrike" kern="1200" baseline="0" dirty="0">
                <a:solidFill>
                  <a:schemeClr val="tx1"/>
                </a:solidFill>
                <a:effectLst/>
                <a:latin typeface="Arial" charset="0"/>
                <a:ea typeface="+mn-ea"/>
                <a:cs typeface="+mn-cs"/>
              </a:rPr>
              <a:t>monovalorado: </a:t>
            </a:r>
            <a:r>
              <a:rPr lang="es-ES" sz="1400" b="0" i="0" u="none" strike="noStrike" kern="1200" baseline="0" dirty="0">
                <a:solidFill>
                  <a:schemeClr val="tx1"/>
                </a:solidFill>
                <a:effectLst/>
                <a:latin typeface="Arial" charset="0"/>
                <a:ea typeface="+mn-ea"/>
                <a:cs typeface="+mn-cs"/>
              </a:rPr>
              <a:t>Atributo que tiene un solo valor para cada ocurrencia de la entidad o relación a la que pertenece.</a:t>
            </a:r>
          </a:p>
          <a:p>
            <a:pPr eaLnBrk="1" hangingPunct="1">
              <a:lnSpc>
                <a:spcPct val="80000"/>
              </a:lnSpc>
              <a:buFont typeface="Arial" pitchFamily="34" charset="0"/>
              <a:buChar char="•"/>
            </a:pPr>
            <a:r>
              <a:rPr lang="es-ES" sz="1400" b="0" i="0" u="none" strike="noStrike" kern="1200" baseline="0" dirty="0">
                <a:solidFill>
                  <a:schemeClr val="tx1"/>
                </a:solidFill>
                <a:effectLst/>
                <a:latin typeface="Arial" charset="0"/>
                <a:ea typeface="+mn-ea"/>
                <a:cs typeface="+mn-cs"/>
              </a:rPr>
              <a:t> </a:t>
            </a:r>
            <a:r>
              <a:rPr lang="es-ES" sz="1400" b="1" i="0" u="none" strike="noStrike" kern="1200" baseline="0" dirty="0">
                <a:solidFill>
                  <a:schemeClr val="tx1"/>
                </a:solidFill>
                <a:effectLst/>
                <a:latin typeface="Arial" charset="0"/>
                <a:ea typeface="+mn-ea"/>
                <a:cs typeface="+mn-cs"/>
              </a:rPr>
              <a:t>A</a:t>
            </a:r>
            <a:r>
              <a:rPr lang="es-ES_tradnl" sz="1400" b="1" i="0" u="none" strike="noStrike" kern="1200" baseline="0" dirty="0">
                <a:solidFill>
                  <a:schemeClr val="tx1"/>
                </a:solidFill>
                <a:effectLst/>
                <a:latin typeface="Arial" charset="0"/>
                <a:ea typeface="+mn-ea"/>
                <a:cs typeface="+mn-cs"/>
              </a:rPr>
              <a:t>tributo </a:t>
            </a:r>
            <a:r>
              <a:rPr lang="es-ES" sz="1400" b="1" i="0" u="none" strike="noStrike" kern="1200" baseline="0" dirty="0">
                <a:solidFill>
                  <a:schemeClr val="tx1"/>
                </a:solidFill>
                <a:effectLst/>
                <a:latin typeface="Arial" charset="0"/>
                <a:ea typeface="+mn-ea"/>
                <a:cs typeface="+mn-cs"/>
              </a:rPr>
              <a:t>multivalorado: </a:t>
            </a:r>
            <a:r>
              <a:rPr lang="es-ES" sz="1400" b="0" i="0" u="none" strike="noStrike" kern="1200" baseline="0" dirty="0">
                <a:solidFill>
                  <a:schemeClr val="tx1"/>
                </a:solidFill>
                <a:effectLst/>
                <a:latin typeface="Arial" charset="0"/>
                <a:ea typeface="+mn-ea"/>
                <a:cs typeface="+mn-cs"/>
              </a:rPr>
              <a:t>Atributo que tiene varios valores para cada ocurrencia de la entidad o relación a la que pertenece. Ejemplo: varios teléfonos para un mismo cliente, los títulos que posea una persona, las notas de un alumno.</a:t>
            </a:r>
          </a:p>
          <a:p>
            <a:pPr eaLnBrk="1" hangingPunct="1">
              <a:lnSpc>
                <a:spcPct val="80000"/>
              </a:lnSpc>
              <a:buFont typeface="Arial" pitchFamily="34" charset="0"/>
              <a:buNone/>
            </a:pPr>
            <a:endParaRPr lang="es-ES" sz="1400" b="0" i="0" u="none" strike="noStrike" kern="1200" baseline="0" dirty="0">
              <a:solidFill>
                <a:schemeClr val="tx1"/>
              </a:solidFill>
              <a:effectLst/>
              <a:latin typeface="Arial" charset="0"/>
              <a:ea typeface="+mn-ea"/>
              <a:cs typeface="+mn-cs"/>
            </a:endParaRPr>
          </a:p>
          <a:p>
            <a:pPr eaLnBrk="1" hangingPunct="1">
              <a:lnSpc>
                <a:spcPct val="80000"/>
              </a:lnSpc>
              <a:buFont typeface="Arial" pitchFamily="34" charset="0"/>
              <a:buNone/>
            </a:pPr>
            <a:r>
              <a:rPr lang="es-CL" sz="1400" dirty="0"/>
              <a:t>Por último, los atributos pueden ser derivados. </a:t>
            </a:r>
            <a:r>
              <a:rPr lang="es-CL" sz="1400" b="1" i="0" dirty="0"/>
              <a:t>Un atributo derivado </a:t>
            </a:r>
            <a:r>
              <a:rPr lang="es-CL" sz="1400" dirty="0"/>
              <a:t>es aquel que </a:t>
            </a:r>
            <a:r>
              <a:rPr lang="es-CL" sz="1400" b="1" dirty="0"/>
              <a:t>representa un valor </a:t>
            </a:r>
            <a:r>
              <a:rPr lang="es-CL" sz="1400" dirty="0"/>
              <a:t>que se puede obtener a partir del valor de uno o varios atributos, que no necesariamente deben pertenecer a la misma entidad o relación.</a:t>
            </a:r>
            <a:endParaRPr lang="es-CL" sz="1400" b="0" i="0" u="none" strike="noStrike" kern="1200" dirty="0">
              <a:solidFill>
                <a:schemeClr val="tx1"/>
              </a:solidFill>
              <a:effectLst/>
              <a:latin typeface="Arial" charset="0"/>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18</a:t>
            </a:fld>
            <a:endParaRPr lang="es-CL" dirty="0"/>
          </a:p>
        </p:txBody>
      </p:sp>
    </p:spTree>
    <p:extLst>
      <p:ext uri="{BB962C8B-B14F-4D97-AF65-F5344CB8AC3E}">
        <p14:creationId xmlns:p14="http://schemas.microsoft.com/office/powerpoint/2010/main" val="98216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100000"/>
              </a:lnSpc>
              <a:spcBef>
                <a:spcPts val="0"/>
              </a:spcBef>
              <a:spcAft>
                <a:spcPts val="0"/>
              </a:spcAft>
              <a:buClrTx/>
              <a:buSzTx/>
              <a:buFontTx/>
              <a:buNone/>
              <a:tabLst/>
              <a:defRPr/>
            </a:pPr>
            <a:r>
              <a:rPr lang="es-MX" sz="1600" b="1" dirty="0">
                <a:latin typeface="Times New Roman" panose="02020603050405020304" pitchFamily="18" charset="0"/>
                <a:cs typeface="Times New Roman" panose="02020603050405020304" pitchFamily="18" charset="0"/>
              </a:rPr>
              <a:t>Identificando Atributos</a:t>
            </a:r>
          </a:p>
          <a:p>
            <a:pPr marL="609600" indent="-609600" algn="just" eaLnBrk="1" hangingPunct="1"/>
            <a:r>
              <a:rPr lang="es-MX" sz="1600" dirty="0">
                <a:latin typeface="Times New Roman" panose="02020603050405020304" pitchFamily="18" charset="0"/>
                <a:cs typeface="Arial" panose="020B0604020202020204" pitchFamily="34" charset="0"/>
              </a:rPr>
              <a:t>Las convenciones que rigen para representar los atributos en un Modelo E/R señalan que:</a:t>
            </a:r>
          </a:p>
          <a:p>
            <a:pPr marL="609600" indent="-609600" algn="just" eaLnBrk="1" hangingPunct="1">
              <a:buFont typeface="Arial" pitchFamily="34" charset="0"/>
              <a:buChar char="•"/>
            </a:pPr>
            <a:r>
              <a:rPr lang="es-MX" sz="1600" dirty="0">
                <a:latin typeface="Times New Roman" panose="02020603050405020304" pitchFamily="18" charset="0"/>
                <a:cs typeface="Arial" panose="020B0604020202020204" pitchFamily="34" charset="0"/>
              </a:rPr>
              <a:t>Deben </a:t>
            </a:r>
            <a:r>
              <a:rPr lang="es-MX" sz="1400" dirty="0">
                <a:latin typeface="Times New Roman" panose="02020603050405020304" pitchFamily="18" charset="0"/>
              </a:rPr>
              <a:t>ir en singular y en minúsculas y se colocan dentro de la caja de la entidad.</a:t>
            </a:r>
          </a:p>
          <a:p>
            <a:pPr marL="609600" indent="-609600" algn="just" eaLnBrk="1" hangingPunct="1">
              <a:buFont typeface="Arial" pitchFamily="34" charset="0"/>
              <a:buChar char="•"/>
            </a:pPr>
            <a:r>
              <a:rPr lang="es-MX" sz="1400" dirty="0">
                <a:latin typeface="Times New Roman" panose="02020603050405020304" pitchFamily="18" charset="0"/>
              </a:rPr>
              <a:t>Se debe descomponer un atributo hasta aquella componente mínima con significado propio. Así por ejemplo, el nombre de una persona debe ser descompuesto en nombre y apellidos. </a:t>
            </a:r>
          </a:p>
          <a:p>
            <a:pPr marL="609600" indent="-609600" algn="just" eaLnBrk="1" hangingPunct="1">
              <a:buFont typeface="Arial" pitchFamily="34" charset="0"/>
              <a:buChar char="•"/>
            </a:pPr>
            <a:r>
              <a:rPr lang="es-MX" sz="1400" dirty="0">
                <a:latin typeface="Times New Roman" panose="02020603050405020304" pitchFamily="18" charset="0"/>
              </a:rPr>
              <a:t>Los atributos que contengan fecha no se descomponen. No obstante el nivel de descomposición dependerá de las necesidades de la organización.</a:t>
            </a:r>
          </a:p>
          <a:p>
            <a:pPr marL="609600" indent="-609600" algn="just" eaLnBrk="1" hangingPunct="1">
              <a:buFont typeface="Arial" pitchFamily="34" charset="0"/>
              <a:buChar char="•"/>
            </a:pPr>
            <a:r>
              <a:rPr lang="es-MX" sz="1400" dirty="0">
                <a:latin typeface="Times New Roman" panose="02020603050405020304" pitchFamily="18" charset="0"/>
              </a:rPr>
              <a:t>Se debe verificar que cada atributo tenga un solo valor para cada instancia de la entidad; pues un atributo con múltiples valores o grupos que se repiten no son atributos válidos para este modelo. Para representarlos es necesario ascenderlos a la categoría de Entidad. </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19</a:t>
            </a:fld>
            <a:endParaRPr lang="es-CL" dirty="0"/>
          </a:p>
        </p:txBody>
      </p:sp>
    </p:spTree>
    <p:extLst>
      <p:ext uri="{BB962C8B-B14F-4D97-AF65-F5344CB8AC3E}">
        <p14:creationId xmlns:p14="http://schemas.microsoft.com/office/powerpoint/2010/main" val="272350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20</a:t>
            </a:fld>
            <a:endParaRPr lang="es-CL" dirty="0"/>
          </a:p>
        </p:txBody>
      </p:sp>
    </p:spTree>
    <p:extLst>
      <p:ext uri="{BB962C8B-B14F-4D97-AF65-F5344CB8AC3E}">
        <p14:creationId xmlns:p14="http://schemas.microsoft.com/office/powerpoint/2010/main" val="43761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3</a:t>
            </a:fld>
            <a:endParaRPr lang="es-CL" dirty="0"/>
          </a:p>
        </p:txBody>
      </p:sp>
    </p:spTree>
    <p:extLst>
      <p:ext uri="{BB962C8B-B14F-4D97-AF65-F5344CB8AC3E}">
        <p14:creationId xmlns:p14="http://schemas.microsoft.com/office/powerpoint/2010/main" val="237515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80000"/>
              </a:lnSpc>
            </a:pPr>
            <a:r>
              <a:rPr lang="es-CL" sz="1400" b="1" dirty="0">
                <a:latin typeface="Times New Roman" panose="02020603050405020304" pitchFamily="18" charset="0"/>
                <a:cs typeface="Times New Roman" panose="02020603050405020304" pitchFamily="18" charset="0"/>
              </a:rPr>
              <a:t>Modelo Conceptual</a:t>
            </a:r>
          </a:p>
          <a:p>
            <a:pPr algn="just">
              <a:lnSpc>
                <a:spcPct val="80000"/>
              </a:lnSpc>
            </a:pPr>
            <a:r>
              <a:rPr lang="es-CL" sz="1400" dirty="0">
                <a:latin typeface="Times New Roman" panose="02020603050405020304" pitchFamily="18" charset="0"/>
                <a:cs typeface="Times New Roman" panose="02020603050405020304" pitchFamily="18" charset="0"/>
              </a:rPr>
              <a:t>Las Reglas del Negocio son:</a:t>
            </a:r>
          </a:p>
          <a:p>
            <a:pPr algn="just">
              <a:lnSpc>
                <a:spcPct val="80000"/>
              </a:lnSpc>
              <a:buFont typeface="Arial" pitchFamily="34" charset="0"/>
              <a:buChar char="•"/>
            </a:pPr>
            <a:r>
              <a:rPr lang="es-CL" sz="1400" baseline="0" dirty="0">
                <a:latin typeface="Times New Roman" panose="02020603050405020304" pitchFamily="18" charset="0"/>
                <a:cs typeface="Times New Roman" panose="02020603050405020304" pitchFamily="18" charset="0"/>
              </a:rPr>
              <a:t> </a:t>
            </a:r>
            <a:r>
              <a:rPr lang="es-CL" sz="1200" dirty="0">
                <a:latin typeface="Times New Roman" panose="02020603050405020304" pitchFamily="18" charset="0"/>
                <a:cs typeface="Times New Roman" panose="02020603050405020304" pitchFamily="18" charset="0"/>
              </a:rPr>
              <a:t>En términos literales </a:t>
            </a:r>
            <a:r>
              <a:rPr lang="es-CL" sz="1200" b="1" dirty="0">
                <a:latin typeface="Times New Roman" panose="02020603050405020304" pitchFamily="18" charset="0"/>
                <a:cs typeface="Times New Roman" panose="02020603050405020304" pitchFamily="18" charset="0"/>
              </a:rPr>
              <a:t>aquello que se necesita para el manejo del negocio</a:t>
            </a:r>
            <a:r>
              <a:rPr lang="es-CL" sz="1200" dirty="0">
                <a:latin typeface="Times New Roman" panose="02020603050405020304" pitchFamily="18" charset="0"/>
                <a:cs typeface="Times New Roman" panose="02020603050405020304" pitchFamily="18" charset="0"/>
              </a:rPr>
              <a:t>. Son las </a:t>
            </a:r>
            <a:r>
              <a:rPr lang="es-ES" sz="1200" dirty="0">
                <a:latin typeface="Times New Roman" panose="02020603050405020304" pitchFamily="18" charset="0"/>
              </a:rPr>
              <a:t>políticas, normas, operaciones, definiciones y restricciones </a:t>
            </a:r>
            <a:r>
              <a:rPr lang="es-CL" sz="1200" dirty="0">
                <a:latin typeface="Times New Roman" panose="02020603050405020304" pitchFamily="18" charset="0"/>
                <a:cs typeface="Times New Roman" panose="02020603050405020304" pitchFamily="18" charset="0"/>
              </a:rPr>
              <a:t> que determinan como se lleva el día a día cada una de la operaciones en la organización.</a:t>
            </a:r>
          </a:p>
          <a:p>
            <a:pPr algn="just">
              <a:lnSpc>
                <a:spcPct val="80000"/>
              </a:lnSpc>
              <a:buFont typeface="Arial" pitchFamily="34" charset="0"/>
              <a:buChar char="•"/>
            </a:pPr>
            <a:r>
              <a:rPr lang="es-CL" sz="1200" dirty="0">
                <a:latin typeface="Times New Roman" panose="02020603050405020304" pitchFamily="18" charset="0"/>
                <a:cs typeface="Times New Roman" panose="02020603050405020304" pitchFamily="18" charset="0"/>
              </a:rPr>
              <a:t> Desde el punto de vista de una Base de Datos, se pueden considerar como </a:t>
            </a:r>
            <a:r>
              <a:rPr lang="es-CL" sz="1200" b="1" dirty="0">
                <a:latin typeface="Times New Roman" panose="02020603050405020304" pitchFamily="18" charset="0"/>
                <a:cs typeface="Times New Roman" panose="02020603050405020304" pitchFamily="18" charset="0"/>
              </a:rPr>
              <a:t>cualquier restricción, necesidad, requerimiento, o actividad especial que debe ser verificada</a:t>
            </a:r>
            <a:r>
              <a:rPr lang="es-CL" sz="1200" dirty="0">
                <a:latin typeface="Times New Roman" panose="02020603050405020304" pitchFamily="18" charset="0"/>
                <a:cs typeface="Times New Roman" panose="02020603050405020304" pitchFamily="18" charset="0"/>
              </a:rPr>
              <a:t> al momento de intentar grabar información, borrar, actualizar o consultar la ya existente.</a:t>
            </a:r>
          </a:p>
          <a:p>
            <a:pPr algn="just">
              <a:lnSpc>
                <a:spcPct val="80000"/>
              </a:lnSpc>
              <a:buFont typeface="Arial" pitchFamily="34" charset="0"/>
              <a:buChar char="•"/>
            </a:pPr>
            <a:r>
              <a:rPr lang="es-CL" sz="1200" dirty="0">
                <a:latin typeface="Times New Roman" panose="02020603050405020304" pitchFamily="18" charset="0"/>
                <a:cs typeface="Times New Roman" panose="02020603050405020304" pitchFamily="18" charset="0"/>
              </a:rPr>
              <a:t> Restricciones que pueden ser un </a:t>
            </a:r>
            <a:r>
              <a:rPr lang="es-CL" sz="1200" b="1" dirty="0">
                <a:latin typeface="Times New Roman" panose="02020603050405020304" pitchFamily="18" charset="0"/>
                <a:cs typeface="Times New Roman" panose="02020603050405020304" pitchFamily="18" charset="0"/>
              </a:rPr>
              <a:t>requerimiento específico que se satisface mediante la definición de alguna característica de los datos</a:t>
            </a:r>
            <a:r>
              <a:rPr lang="es-CL" sz="1200" dirty="0">
                <a:latin typeface="Times New Roman" panose="02020603050405020304" pitchFamily="18" charset="0"/>
                <a:cs typeface="Times New Roman" panose="02020603050405020304" pitchFamily="18" charset="0"/>
              </a:rPr>
              <a:t>, que se expresará en los valores posibles de un determinado campo.</a:t>
            </a:r>
          </a:p>
          <a:p>
            <a:pPr algn="just">
              <a:lnSpc>
                <a:spcPct val="80000"/>
              </a:lnSpc>
              <a:buFont typeface="Arial" pitchFamily="34" charset="0"/>
              <a:buChar char="•"/>
            </a:pPr>
            <a:endParaRPr lang="es-CL" sz="1200" dirty="0">
              <a:latin typeface="Times New Roman" panose="02020603050405020304" pitchFamily="18" charset="0"/>
              <a:cs typeface="Times New Roman" panose="02020603050405020304" pitchFamily="18" charset="0"/>
            </a:endParaRPr>
          </a:p>
          <a:p>
            <a:pPr algn="just">
              <a:lnSpc>
                <a:spcPct val="80000"/>
              </a:lnSpc>
              <a:buFont typeface="Arial" pitchFamily="34" charset="0"/>
              <a:buNone/>
            </a:pPr>
            <a:r>
              <a:rPr lang="es-CL" sz="1200" dirty="0">
                <a:latin typeface="Times New Roman" panose="02020603050405020304" pitchFamily="18" charset="0"/>
                <a:cs typeface="Times New Roman" panose="02020603050405020304" pitchFamily="18" charset="0"/>
              </a:rPr>
              <a:t>Las</a:t>
            </a:r>
            <a:r>
              <a:rPr lang="es-CL" sz="1200" baseline="0" dirty="0">
                <a:latin typeface="Times New Roman" panose="02020603050405020304" pitchFamily="18" charset="0"/>
                <a:cs typeface="Times New Roman" panose="02020603050405020304" pitchFamily="18" charset="0"/>
              </a:rPr>
              <a:t> </a:t>
            </a:r>
            <a:r>
              <a:rPr lang="es-CL" sz="1200" dirty="0">
                <a:latin typeface="Times New Roman" panose="02020603050405020304" pitchFamily="18" charset="0"/>
                <a:cs typeface="Times New Roman" panose="02020603050405020304" pitchFamily="18" charset="0"/>
              </a:rPr>
              <a:t>Reglas del Negocio que pueden ser graficadas en el Modelo Conceptual </a:t>
            </a:r>
            <a:r>
              <a:rPr lang="es-CL" sz="1200" b="1" dirty="0">
                <a:latin typeface="Times New Roman" panose="02020603050405020304" pitchFamily="18" charset="0"/>
                <a:cs typeface="Times New Roman" panose="02020603050405020304" pitchFamily="18" charset="0"/>
              </a:rPr>
              <a:t>se transformarán en Entidades y en Relaciones entre Entidades</a:t>
            </a:r>
            <a:r>
              <a:rPr lang="es-CL" sz="1200" dirty="0">
                <a:latin typeface="Times New Roman" panose="02020603050405020304" pitchFamily="18" charset="0"/>
                <a:cs typeface="Times New Roman" panose="02020603050405020304" pitchFamily="18" charset="0"/>
              </a:rPr>
              <a:t>.</a:t>
            </a:r>
          </a:p>
          <a:p>
            <a:pPr algn="just">
              <a:lnSpc>
                <a:spcPct val="80000"/>
              </a:lnSpc>
              <a:buFont typeface="Arial" pitchFamily="34" charset="0"/>
              <a:buNone/>
            </a:pPr>
            <a:r>
              <a:rPr lang="es-CL" sz="1200" dirty="0">
                <a:latin typeface="Times New Roman" panose="02020603050405020304" pitchFamily="18" charset="0"/>
                <a:cs typeface="Times New Roman" panose="02020603050405020304" pitchFamily="18" charset="0"/>
              </a:rPr>
              <a:t>Ejemplos de Reglas del Negocio:</a:t>
            </a:r>
          </a:p>
          <a:p>
            <a:pPr algn="just">
              <a:lnSpc>
                <a:spcPct val="80000"/>
              </a:lnSpc>
              <a:buFont typeface="Arial" pitchFamily="34" charset="0"/>
              <a:buChar char="•"/>
            </a:pPr>
            <a:r>
              <a:rPr lang="es-CL" sz="1200" baseline="0" dirty="0">
                <a:latin typeface="Times New Roman" panose="02020603050405020304" pitchFamily="18" charset="0"/>
                <a:cs typeface="Times New Roman" panose="02020603050405020304" pitchFamily="18" charset="0"/>
              </a:rPr>
              <a:t> Un </a:t>
            </a:r>
            <a:r>
              <a:rPr lang="es-ES" sz="1100" dirty="0">
                <a:latin typeface="Times New Roman" panose="02020603050405020304" pitchFamily="18" charset="0"/>
              </a:rPr>
              <a:t>cliente que efectúa compras por más de $300.000 al año es un cliente de tipo "Premium", A estos clientes le aplicamos un descuento del 20%  en todas las compras que efectúe al año siguiente.</a:t>
            </a:r>
          </a:p>
          <a:p>
            <a:pPr algn="just">
              <a:lnSpc>
                <a:spcPct val="80000"/>
              </a:lnSpc>
              <a:buFont typeface="Arial" pitchFamily="34" charset="0"/>
              <a:buChar char="•"/>
            </a:pPr>
            <a:r>
              <a:rPr lang="es-ES" sz="1100" dirty="0">
                <a:latin typeface="Times New Roman" panose="02020603050405020304" pitchFamily="18" charset="0"/>
                <a:cs typeface="Times New Roman" panose="02020603050405020304" pitchFamily="18" charset="0"/>
              </a:rPr>
              <a:t> Un </a:t>
            </a:r>
            <a:r>
              <a:rPr lang="es-CL" sz="1100" dirty="0">
                <a:latin typeface="Times New Roman" panose="02020603050405020304" pitchFamily="18" charset="0"/>
                <a:cs typeface="Times New Roman" panose="02020603050405020304" pitchFamily="18" charset="0"/>
              </a:rPr>
              <a:t>profesor debe dictar como mínimo una asignatura en el semestre.</a:t>
            </a:r>
            <a:endParaRPr lang="es-ES" sz="1100" dirty="0">
              <a:latin typeface="Times New Roman" panose="02020603050405020304" pitchFamily="18"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4</a:t>
            </a:fld>
            <a:endParaRPr lang="es-CL" dirty="0"/>
          </a:p>
        </p:txBody>
      </p:sp>
    </p:spTree>
    <p:extLst>
      <p:ext uri="{BB962C8B-B14F-4D97-AF65-F5344CB8AC3E}">
        <p14:creationId xmlns:p14="http://schemas.microsoft.com/office/powerpoint/2010/main" val="333399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ts val="0"/>
              </a:spcBef>
              <a:spcAft>
                <a:spcPts val="0"/>
              </a:spcAft>
              <a:buClrTx/>
              <a:buSzTx/>
              <a:buFontTx/>
              <a:buNone/>
              <a:tabLst/>
              <a:defRPr/>
            </a:pPr>
            <a:r>
              <a:rPr lang="es-CL" sz="1400" b="1" dirty="0">
                <a:latin typeface="Times New Roman" panose="02020603050405020304" pitchFamily="18" charset="0"/>
                <a:cs typeface="Times New Roman" panose="02020603050405020304" pitchFamily="18" charset="0"/>
              </a:rPr>
              <a:t>Modelo Conceptual</a:t>
            </a:r>
          </a:p>
          <a:p>
            <a:pPr algn="just">
              <a:lnSpc>
                <a:spcPct val="90000"/>
              </a:lnSpc>
            </a:pPr>
            <a:r>
              <a:rPr lang="es-CL" sz="1400" dirty="0">
                <a:latin typeface="Times New Roman" panose="02020603050405020304" pitchFamily="18" charset="0"/>
                <a:cs typeface="Times New Roman" panose="02020603050405020304" pitchFamily="18" charset="0"/>
              </a:rPr>
              <a:t>Por lo tanto, en este punto no interesa el cómo ni donde se va a implementar el sistema. En esta etapa interesa recoger la máxima cantidad de información posible la cual puede ser obtenida a través de dos vías:</a:t>
            </a:r>
          </a:p>
          <a:p>
            <a:pPr algn="just">
              <a:lnSpc>
                <a:spcPct val="90000"/>
              </a:lnSpc>
              <a:buFont typeface="Arial" pitchFamily="34" charset="0"/>
              <a:buChar char="•"/>
            </a:pPr>
            <a:r>
              <a:rPr lang="es-CL" sz="1400" dirty="0">
                <a:latin typeface="Times New Roman" panose="02020603050405020304" pitchFamily="18" charset="0"/>
                <a:cs typeface="Times New Roman" panose="02020603050405020304" pitchFamily="18" charset="0"/>
              </a:rPr>
              <a:t> </a:t>
            </a:r>
            <a:r>
              <a:rPr lang="es-CL" sz="1400" b="1" dirty="0">
                <a:latin typeface="Times New Roman" panose="02020603050405020304" pitchFamily="18" charset="0"/>
                <a:cs typeface="Times New Roman" panose="02020603050405020304" pitchFamily="18" charset="0"/>
              </a:rPr>
              <a:t>Narrativas del usuario</a:t>
            </a:r>
            <a:r>
              <a:rPr lang="es-CL" sz="1400" dirty="0">
                <a:latin typeface="Times New Roman" panose="02020603050405020304" pitchFamily="18" charset="0"/>
                <a:cs typeface="Times New Roman" panose="02020603050405020304" pitchFamily="18" charset="0"/>
              </a:rPr>
              <a:t>.</a:t>
            </a:r>
          </a:p>
          <a:p>
            <a:pPr algn="just">
              <a:lnSpc>
                <a:spcPct val="90000"/>
              </a:lnSpc>
              <a:buFont typeface="Arial" pitchFamily="34" charset="0"/>
              <a:buChar char="•"/>
            </a:pPr>
            <a:r>
              <a:rPr lang="es-CL" sz="1400" dirty="0">
                <a:latin typeface="Times New Roman" panose="02020603050405020304" pitchFamily="18" charset="0"/>
                <a:cs typeface="Times New Roman" panose="02020603050405020304" pitchFamily="18" charset="0"/>
              </a:rPr>
              <a:t> </a:t>
            </a:r>
            <a:r>
              <a:rPr lang="es-CL" sz="1400" b="1" dirty="0">
                <a:latin typeface="Times New Roman" panose="02020603050405020304" pitchFamily="18" charset="0"/>
                <a:cs typeface="Times New Roman" panose="02020603050405020304" pitchFamily="18" charset="0"/>
              </a:rPr>
              <a:t>Vistas de Usuarios</a:t>
            </a:r>
            <a:r>
              <a:rPr lang="es-CL" sz="1400" dirty="0">
                <a:latin typeface="Times New Roman" panose="02020603050405020304" pitchFamily="18" charset="0"/>
                <a:cs typeface="Times New Roman" panose="02020603050405020304" pitchFamily="18" charset="0"/>
              </a:rPr>
              <a:t>.</a:t>
            </a:r>
            <a:endParaRPr lang="es-CL" sz="1200" dirty="0">
              <a:latin typeface="Times New Roman" panose="02020603050405020304" pitchFamily="18"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5</a:t>
            </a:fld>
            <a:endParaRPr lang="es-CL" dirty="0"/>
          </a:p>
        </p:txBody>
      </p:sp>
    </p:spTree>
    <p:extLst>
      <p:ext uri="{BB962C8B-B14F-4D97-AF65-F5344CB8AC3E}">
        <p14:creationId xmlns:p14="http://schemas.microsoft.com/office/powerpoint/2010/main" val="2262347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6</a:t>
            </a:fld>
            <a:endParaRPr lang="es-CL" dirty="0"/>
          </a:p>
        </p:txBody>
      </p:sp>
    </p:spTree>
    <p:extLst>
      <p:ext uri="{BB962C8B-B14F-4D97-AF65-F5344CB8AC3E}">
        <p14:creationId xmlns:p14="http://schemas.microsoft.com/office/powerpoint/2010/main" val="472034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marR="0" indent="-609600" algn="just" defTabSz="914400" rtl="0" eaLnBrk="1" fontAlgn="auto" latinLnBrk="0" hangingPunct="1">
              <a:lnSpc>
                <a:spcPct val="100000"/>
              </a:lnSpc>
              <a:spcBef>
                <a:spcPts val="0"/>
              </a:spcBef>
              <a:spcAft>
                <a:spcPts val="0"/>
              </a:spcAft>
              <a:buClrTx/>
              <a:buSzTx/>
              <a:buFontTx/>
              <a:buNone/>
              <a:tabLst/>
              <a:defRPr/>
            </a:pPr>
            <a:r>
              <a:rPr lang="es-CL" sz="1400" b="1" dirty="0">
                <a:latin typeface="Times New Roman" panose="02020603050405020304" pitchFamily="18" charset="0"/>
                <a:cs typeface="Times New Roman" panose="02020603050405020304" pitchFamily="18" charset="0"/>
              </a:rPr>
              <a:t>Modelo Conceptual</a:t>
            </a:r>
          </a:p>
          <a:p>
            <a:pPr marL="609600" indent="-609600" algn="just" eaLnBrk="1" hangingPunct="1"/>
            <a:r>
              <a:rPr lang="es-ES_tradnl" sz="1400" dirty="0">
                <a:latin typeface="Times New Roman" panose="02020603050405020304" pitchFamily="18" charset="0"/>
              </a:rPr>
              <a:t>El  </a:t>
            </a:r>
            <a:r>
              <a:rPr lang="es-ES_tradnl" sz="1400" b="1" dirty="0">
                <a:latin typeface="Times New Roman" panose="02020603050405020304" pitchFamily="18" charset="0"/>
              </a:rPr>
              <a:t>modelo conceptual más utilizado</a:t>
            </a:r>
            <a:r>
              <a:rPr lang="es-ES_tradnl" sz="1400" dirty="0">
                <a:latin typeface="Times New Roman" panose="02020603050405020304" pitchFamily="18" charset="0"/>
              </a:rPr>
              <a:t>  para el   diseño   conceptual  de Bases  de  Datos  </a:t>
            </a:r>
            <a:r>
              <a:rPr lang="es-ES_tradnl" sz="1400" b="1" dirty="0">
                <a:latin typeface="Times New Roman" panose="02020603050405020304" pitchFamily="18" charset="0"/>
              </a:rPr>
              <a:t>es  el  Modelo de datos  Entidad-Relación</a:t>
            </a:r>
            <a:r>
              <a:rPr lang="es-ES_tradnl" sz="1400" dirty="0">
                <a:latin typeface="Times New Roman" panose="02020603050405020304" pitchFamily="18" charset="0"/>
              </a:rPr>
              <a:t> </a:t>
            </a:r>
          </a:p>
          <a:p>
            <a:pPr marL="609600" indent="-609600" algn="just" eaLnBrk="1" hangingPunct="1">
              <a:buFont typeface="Wingdings" panose="05000000000000000000" pitchFamily="2" charset="2"/>
              <a:buNone/>
            </a:pPr>
            <a:r>
              <a:rPr lang="es-ES_tradnl" sz="1400" dirty="0">
                <a:latin typeface="Times New Roman" panose="02020603050405020304" pitchFamily="18" charset="0"/>
              </a:rPr>
              <a:t>(MER,  Modelo  E/R,  Modelo E-R, etc.)  y está </a:t>
            </a:r>
            <a:r>
              <a:rPr lang="es-CL" sz="1400" dirty="0">
                <a:latin typeface="Times New Roman" panose="02020603050405020304" pitchFamily="18" charset="0"/>
                <a:cs typeface="Times New Roman" panose="02020603050405020304" pitchFamily="18" charset="0"/>
              </a:rPr>
              <a:t>formado  por un conjunto  de conceptos que  permiten describir la  realidad mediante </a:t>
            </a:r>
          </a:p>
          <a:p>
            <a:pPr marL="609600" indent="-609600" algn="just" eaLnBrk="1" hangingPunct="1">
              <a:buFont typeface="Wingdings" panose="05000000000000000000" pitchFamily="2" charset="2"/>
              <a:buNone/>
            </a:pPr>
            <a:r>
              <a:rPr lang="es-CL" sz="1400" dirty="0">
                <a:latin typeface="Times New Roman" panose="02020603050405020304" pitchFamily="18" charset="0"/>
                <a:cs typeface="Times New Roman" panose="02020603050405020304" pitchFamily="18" charset="0"/>
              </a:rPr>
              <a:t>un  conjunto  de representaciones  gráficas y  gramáticas.</a:t>
            </a:r>
          </a:p>
          <a:p>
            <a:pPr marL="609600" indent="-609600" algn="just" eaLnBrk="1" hangingPunct="1">
              <a:buFont typeface="Wingdings" panose="05000000000000000000" pitchFamily="2" charset="2"/>
              <a:buNone/>
            </a:pPr>
            <a:endParaRPr lang="es-CL" sz="1400" dirty="0">
              <a:latin typeface="Times New Roman" panose="02020603050405020304" pitchFamily="18" charset="0"/>
              <a:cs typeface="Times New Roman" panose="02020603050405020304" pitchFamily="18" charset="0"/>
            </a:endParaRPr>
          </a:p>
          <a:p>
            <a:pPr marL="609600" indent="-609600" algn="just" eaLnBrk="1" hangingPunct="1"/>
            <a:r>
              <a:rPr lang="es-CL" sz="1400" dirty="0">
                <a:latin typeface="Times New Roman" panose="02020603050405020304" pitchFamily="18" charset="0"/>
                <a:cs typeface="Times New Roman" panose="02020603050405020304" pitchFamily="18" charset="0"/>
              </a:rPr>
              <a:t>En su forma más simple implica </a:t>
            </a:r>
            <a:r>
              <a:rPr lang="es-CL" sz="1400" b="1" dirty="0">
                <a:latin typeface="Times New Roman" panose="02020603050405020304" pitchFamily="18" charset="0"/>
                <a:cs typeface="Times New Roman" panose="02020603050405020304" pitchFamily="18" charset="0"/>
              </a:rPr>
              <a:t>identificar</a:t>
            </a:r>
            <a:r>
              <a:rPr lang="es-CL" sz="1400" dirty="0">
                <a:latin typeface="Times New Roman" panose="02020603050405020304" pitchFamily="18" charset="0"/>
                <a:cs typeface="Times New Roman" panose="02020603050405020304" pitchFamily="18" charset="0"/>
              </a:rPr>
              <a:t> los asuntos de importancia dentro de una organización y que en este modelo se denomina</a:t>
            </a:r>
          </a:p>
          <a:p>
            <a:pPr marL="609600" indent="-609600" algn="just" eaLnBrk="1" hangingPunct="1"/>
            <a:r>
              <a:rPr lang="es-CL" sz="1400" b="1" dirty="0">
                <a:latin typeface="Times New Roman" panose="02020603050405020304" pitchFamily="18" charset="0"/>
                <a:cs typeface="Times New Roman" panose="02020603050405020304" pitchFamily="18" charset="0"/>
              </a:rPr>
              <a:t>ENTIDADES</a:t>
            </a:r>
            <a:r>
              <a:rPr lang="es-CL" sz="1400" dirty="0">
                <a:latin typeface="Times New Roman" panose="02020603050405020304" pitchFamily="18" charset="0"/>
                <a:cs typeface="Times New Roman" panose="02020603050405020304" pitchFamily="18" charset="0"/>
              </a:rPr>
              <a:t>, las propiedades de esos asuntos que corresponden a los </a:t>
            </a:r>
            <a:r>
              <a:rPr lang="es-CL" sz="1400" b="1" dirty="0">
                <a:latin typeface="Times New Roman" panose="02020603050405020304" pitchFamily="18" charset="0"/>
                <a:cs typeface="Times New Roman" panose="02020603050405020304" pitchFamily="18" charset="0"/>
              </a:rPr>
              <a:t>ATRIBUTOS</a:t>
            </a:r>
            <a:r>
              <a:rPr lang="es-CL" sz="1400" dirty="0">
                <a:latin typeface="Times New Roman" panose="02020603050405020304" pitchFamily="18" charset="0"/>
                <a:cs typeface="Times New Roman" panose="02020603050405020304" pitchFamily="18" charset="0"/>
              </a:rPr>
              <a:t> y cómo se relacionan entre sí  lo que se conoce como</a:t>
            </a:r>
          </a:p>
          <a:p>
            <a:pPr marL="609600" indent="-609600" algn="just" eaLnBrk="1" hangingPunct="1"/>
            <a:r>
              <a:rPr lang="es-CL" sz="1400" b="1" dirty="0">
                <a:latin typeface="Times New Roman" panose="02020603050405020304" pitchFamily="18" charset="0"/>
                <a:cs typeface="Times New Roman" panose="02020603050405020304" pitchFamily="18" charset="0"/>
              </a:rPr>
              <a:t>RELACIONES</a:t>
            </a:r>
            <a:r>
              <a:rPr lang="es-CL" sz="1400" b="0" dirty="0">
                <a:latin typeface="Times New Roman" panose="02020603050405020304" pitchFamily="18" charset="0"/>
                <a:cs typeface="Times New Roman" panose="02020603050405020304" pitchFamily="18" charset="0"/>
              </a:rPr>
              <a:t>.</a:t>
            </a:r>
          </a:p>
          <a:p>
            <a:pPr marL="609600" indent="-609600" algn="just" eaLnBrk="1" hangingPunct="1"/>
            <a:endParaRPr lang="es-CL" sz="1400" b="1" dirty="0">
              <a:latin typeface="Times New Roman" panose="02020603050405020304" pitchFamily="18" charset="0"/>
              <a:cs typeface="Times New Roman" panose="02020603050405020304" pitchFamily="18" charset="0"/>
            </a:endParaRPr>
          </a:p>
          <a:p>
            <a:pPr algn="just"/>
            <a:r>
              <a:rPr lang="es-ES_tradnl" sz="2000" b="1" dirty="0">
                <a:latin typeface="Times New Roman" panose="02020603050405020304" pitchFamily="18" charset="0"/>
                <a:cs typeface="Times New Roman" panose="02020603050405020304" pitchFamily="18" charset="0"/>
              </a:rPr>
              <a:t>Es independiente del SGBD</a:t>
            </a:r>
            <a:r>
              <a:rPr lang="es-ES_tradnl" sz="2000" dirty="0">
                <a:latin typeface="Times New Roman" panose="02020603050405020304" pitchFamily="18" charset="0"/>
                <a:cs typeface="Times New Roman" panose="02020603050405020304" pitchFamily="18" charset="0"/>
              </a:rPr>
              <a:t> o del modelo de bases de datos que se utilice. Debido a esta independencia, el modelo E-R </a:t>
            </a:r>
            <a:r>
              <a:rPr lang="es-ES_tradnl" sz="2000" b="1" dirty="0">
                <a:latin typeface="Times New Roman" panose="02020603050405020304" pitchFamily="18" charset="0"/>
                <a:cs typeface="Times New Roman" panose="02020603050405020304" pitchFamily="18" charset="0"/>
              </a:rPr>
              <a:t>es utilizado con propósito de análisis y diseño dentro del desarrollo de sistemas de información</a:t>
            </a:r>
            <a:r>
              <a:rPr lang="es-ES_tradnl" sz="2000" dirty="0">
                <a:latin typeface="Times New Roman" panose="02020603050405020304" pitchFamily="18" charset="0"/>
                <a:cs typeface="Times New Roman" panose="02020603050405020304" pitchFamily="18" charset="0"/>
              </a:rPr>
              <a:t>.</a:t>
            </a:r>
          </a:p>
          <a:p>
            <a:pPr algn="just"/>
            <a:r>
              <a:rPr lang="es-CL" sz="2000" dirty="0">
                <a:latin typeface="Times New Roman" panose="02020603050405020304" pitchFamily="18" charset="0"/>
                <a:cs typeface="Times New Roman" panose="02020603050405020304" pitchFamily="18" charset="0"/>
              </a:rPr>
              <a:t>La creación de un modelo Entidad Relación proporciona:</a:t>
            </a:r>
          </a:p>
          <a:p>
            <a:pPr lvl="1" algn="just">
              <a:buFont typeface="Arial" pitchFamily="34" charset="0"/>
              <a:buChar char="•"/>
            </a:pPr>
            <a:r>
              <a:rPr lang="es-CL" sz="1800" dirty="0">
                <a:latin typeface="Times New Roman" panose="02020603050405020304" pitchFamily="18" charset="0"/>
                <a:cs typeface="Times New Roman" panose="02020603050405020304" pitchFamily="18" charset="0"/>
              </a:rPr>
              <a:t> Un </a:t>
            </a:r>
            <a:r>
              <a:rPr lang="es-CL" sz="1800" b="1" dirty="0">
                <a:latin typeface="Times New Roman" panose="02020603050405020304" pitchFamily="18" charset="0"/>
                <a:cs typeface="Times New Roman" panose="02020603050405020304" pitchFamily="18" charset="0"/>
              </a:rPr>
              <a:t>formato claro y preciso para las necesidades de información</a:t>
            </a:r>
            <a:r>
              <a:rPr lang="es-CL" sz="1800" dirty="0">
                <a:latin typeface="Times New Roman" panose="02020603050405020304" pitchFamily="18" charset="0"/>
                <a:cs typeface="Times New Roman" panose="02020603050405020304" pitchFamily="18" charset="0"/>
              </a:rPr>
              <a:t> de una organización.</a:t>
            </a:r>
            <a:endParaRPr lang="es-ES" sz="1800" dirty="0">
              <a:latin typeface="Times New Roman" panose="02020603050405020304" pitchFamily="18" charset="0"/>
              <a:cs typeface="Times New Roman" panose="02020603050405020304" pitchFamily="18" charset="0"/>
            </a:endParaRPr>
          </a:p>
          <a:p>
            <a:pPr lvl="1" algn="just">
              <a:buFont typeface="Arial" pitchFamily="34" charset="0"/>
              <a:buChar char="•"/>
            </a:pPr>
            <a:r>
              <a:rPr lang="es-ES" sz="1800" dirty="0">
                <a:latin typeface="Times New Roman" panose="02020603050405020304" pitchFamily="18" charset="0"/>
                <a:cs typeface="Times New Roman" panose="02020603050405020304" pitchFamily="18" charset="0"/>
              </a:rPr>
              <a:t> Una </a:t>
            </a:r>
            <a:r>
              <a:rPr lang="es-ES" sz="1800" b="1" dirty="0">
                <a:latin typeface="Times New Roman" panose="02020603050405020304" pitchFamily="18" charset="0"/>
                <a:cs typeface="Times New Roman" panose="02020603050405020304" pitchFamily="18" charset="0"/>
              </a:rPr>
              <a:t>imagen que los usuarios</a:t>
            </a:r>
            <a:r>
              <a:rPr lang="es-ES" sz="1800" dirty="0">
                <a:latin typeface="Times New Roman" panose="02020603050405020304" pitchFamily="18" charset="0"/>
                <a:cs typeface="Times New Roman" panose="02020603050405020304" pitchFamily="18" charset="0"/>
              </a:rPr>
              <a:t> pueden fácilmente comprender.</a:t>
            </a:r>
          </a:p>
          <a:p>
            <a:pPr lvl="1" algn="just">
              <a:buFont typeface="Arial" pitchFamily="34" charset="0"/>
              <a:buChar char="•"/>
            </a:pPr>
            <a:r>
              <a:rPr lang="es-ES" sz="1800" dirty="0">
                <a:latin typeface="Times New Roman" panose="02020603050405020304" pitchFamily="18" charset="0"/>
                <a:cs typeface="Times New Roman" panose="02020603050405020304" pitchFamily="18" charset="0"/>
              </a:rPr>
              <a:t> Una forma de desarrollar y refinar fácilmente el modelo.</a:t>
            </a:r>
          </a:p>
          <a:p>
            <a:pPr lvl="1" algn="just">
              <a:buFont typeface="Arial" pitchFamily="34" charset="0"/>
              <a:buChar char="•"/>
            </a:pPr>
            <a:r>
              <a:rPr lang="es-ES" sz="1800" dirty="0">
                <a:latin typeface="Times New Roman" panose="02020603050405020304" pitchFamily="18" charset="0"/>
                <a:cs typeface="Times New Roman" panose="02020603050405020304" pitchFamily="18" charset="0"/>
              </a:rPr>
              <a:t> Una </a:t>
            </a:r>
            <a:r>
              <a:rPr lang="es-ES" sz="1800" b="1" dirty="0">
                <a:latin typeface="Times New Roman" panose="02020603050405020304" pitchFamily="18" charset="0"/>
                <a:cs typeface="Times New Roman" panose="02020603050405020304" pitchFamily="18" charset="0"/>
              </a:rPr>
              <a:t>imagen clara del alcance del proyecto</a:t>
            </a:r>
            <a:r>
              <a:rPr lang="es-ES" sz="1800" dirty="0">
                <a:latin typeface="Times New Roman" panose="02020603050405020304" pitchFamily="18" charset="0"/>
                <a:cs typeface="Times New Roman" panose="02020603050405020304" pitchFamily="18" charset="0"/>
              </a:rPr>
              <a:t>.</a:t>
            </a:r>
          </a:p>
          <a:p>
            <a:pPr lvl="1" algn="just">
              <a:buFont typeface="Arial" pitchFamily="34" charset="0"/>
              <a:buChar char="•"/>
            </a:pPr>
            <a:r>
              <a:rPr lang="es-MX" sz="1800" dirty="0">
                <a:latin typeface="Times New Roman" panose="02020603050405020304" pitchFamily="18" charset="0"/>
              </a:rPr>
              <a:t> Un </a:t>
            </a:r>
            <a:r>
              <a:rPr lang="es-MX" sz="1800" b="1" dirty="0">
                <a:latin typeface="Times New Roman" panose="02020603050405020304" pitchFamily="18" charset="0"/>
              </a:rPr>
              <a:t>modelo independiente de cualquier almacenamiento de datos y método de acceso</a:t>
            </a:r>
            <a:r>
              <a:rPr lang="es-MX" sz="1800" dirty="0">
                <a:latin typeface="Times New Roman" panose="02020603050405020304" pitchFamily="18" charset="0"/>
              </a:rPr>
              <a:t> que permita tomar decisiones objetivas de cómo se implementará y la compatibilidad con sistemas antiguos.</a:t>
            </a:r>
            <a:endParaRPr lang="es-CL" sz="1800" dirty="0">
              <a:latin typeface="Times New Roman" panose="02020603050405020304" pitchFamily="18"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7</a:t>
            </a:fld>
            <a:endParaRPr lang="es-CL" dirty="0"/>
          </a:p>
        </p:txBody>
      </p:sp>
    </p:spTree>
    <p:extLst>
      <p:ext uri="{BB962C8B-B14F-4D97-AF65-F5344CB8AC3E}">
        <p14:creationId xmlns:p14="http://schemas.microsoft.com/office/powerpoint/2010/main" val="86398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eaLnBrk="1" hangingPunct="1"/>
            <a:r>
              <a:rPr lang="es-ES_tradnl" sz="2000" b="1" dirty="0">
                <a:latin typeface="Times New Roman" panose="02020603050405020304" pitchFamily="18" charset="0"/>
              </a:rPr>
              <a:t>Modelo Entidad/Relación</a:t>
            </a:r>
          </a:p>
          <a:p>
            <a:pPr eaLnBrk="1" hangingPunct="1"/>
            <a:r>
              <a:rPr lang="es-ES_tradnl" sz="2000" dirty="0">
                <a:latin typeface="Times New Roman" panose="02020603050405020304" pitchFamily="18" charset="0"/>
              </a:rPr>
              <a:t>Los conceptos básicos de un modelo E/R son:</a:t>
            </a:r>
          </a:p>
          <a:p>
            <a:pPr marL="457200" indent="-457200" eaLnBrk="1" hangingPunct="1">
              <a:buFont typeface="Arial" pitchFamily="34" charset="0"/>
              <a:buChar char="•"/>
            </a:pPr>
            <a:r>
              <a:rPr lang="es-ES_tradnl" sz="2000" b="1" dirty="0">
                <a:latin typeface="Times New Roman" panose="02020603050405020304" pitchFamily="18" charset="0"/>
              </a:rPr>
              <a:t>E</a:t>
            </a:r>
            <a:r>
              <a:rPr lang="es-ES_tradnl" sz="1800" b="1" dirty="0">
                <a:latin typeface="Times New Roman" panose="02020603050405020304" pitchFamily="18" charset="0"/>
              </a:rPr>
              <a:t>NTIDAD:</a:t>
            </a:r>
            <a:r>
              <a:rPr lang="es-ES_tradnl" sz="1800" dirty="0">
                <a:latin typeface="Times New Roman" panose="02020603050405020304" pitchFamily="18" charset="0"/>
              </a:rPr>
              <a:t> representa un objeto de la realidad, de la que se necesita mantener y conocer información.</a:t>
            </a:r>
          </a:p>
          <a:p>
            <a:pPr marL="457200" marR="0" lvl="0" indent="-457200" algn="l" defTabSz="914400" rtl="0" eaLnBrk="1" fontAlgn="auto" latinLnBrk="0" hangingPunct="1">
              <a:lnSpc>
                <a:spcPct val="100000"/>
              </a:lnSpc>
              <a:spcBef>
                <a:spcPts val="0"/>
              </a:spcBef>
              <a:spcAft>
                <a:spcPts val="0"/>
              </a:spcAft>
              <a:buClrTx/>
              <a:buSzTx/>
              <a:buFont typeface="Arial" pitchFamily="34" charset="0"/>
              <a:buChar char="•"/>
              <a:tabLst/>
              <a:defRPr/>
            </a:pPr>
            <a:r>
              <a:rPr lang="es-ES_tradnl" sz="1800" b="1" dirty="0">
                <a:latin typeface="Times New Roman" panose="02020603050405020304" pitchFamily="18" charset="0"/>
              </a:rPr>
              <a:t>ATRIBUTO:</a:t>
            </a:r>
            <a:r>
              <a:rPr lang="es-ES_tradnl" sz="1800" dirty="0">
                <a:latin typeface="Times New Roman" panose="02020603050405020304" pitchFamily="18" charset="0"/>
              </a:rPr>
              <a:t> representa una propiedad básica que caracteriza a una entidad o a una relación.</a:t>
            </a:r>
          </a:p>
          <a:p>
            <a:pPr marL="457200" indent="-457200" eaLnBrk="1" hangingPunct="1">
              <a:buFont typeface="Arial" pitchFamily="34" charset="0"/>
              <a:buChar char="•"/>
            </a:pPr>
            <a:r>
              <a:rPr lang="es-ES_tradnl" sz="1800" b="1" dirty="0">
                <a:latin typeface="Times New Roman" panose="02020603050405020304" pitchFamily="18" charset="0"/>
              </a:rPr>
              <a:t>RELACIÓN:</a:t>
            </a:r>
            <a:r>
              <a:rPr lang="es-ES_tradnl" sz="1800" dirty="0">
                <a:latin typeface="Times New Roman" panose="02020603050405020304" pitchFamily="18" charset="0"/>
              </a:rPr>
              <a:t> representa una conexión entre los objetos de una o más entidades.</a:t>
            </a:r>
          </a:p>
          <a:p>
            <a:pPr marL="0" indent="0" eaLnBrk="1" hangingPunct="1">
              <a:buFont typeface="Arial" pitchFamily="34" charset="0"/>
              <a:buNone/>
            </a:pPr>
            <a:endParaRPr lang="es-ES_tradnl" sz="1800" dirty="0">
              <a:latin typeface="Times New Roman" panose="02020603050405020304" pitchFamily="18" charset="0"/>
            </a:endParaRPr>
          </a:p>
          <a:p>
            <a:pPr algn="just">
              <a:lnSpc>
                <a:spcPct val="90000"/>
              </a:lnSpc>
            </a:pPr>
            <a:r>
              <a:rPr lang="es-CL" sz="1400" dirty="0">
                <a:latin typeface="Times New Roman" panose="02020603050405020304" pitchFamily="18" charset="0"/>
                <a:cs typeface="Times New Roman" panose="02020603050405020304" pitchFamily="18" charset="0"/>
              </a:rPr>
              <a:t>Originalmente solo incluía los conceptos básicos mencionado anteriormente. Más tarde se añadieron otros conceptos como los </a:t>
            </a:r>
            <a:r>
              <a:rPr lang="es-CL" sz="1400" b="1" dirty="0">
                <a:latin typeface="Times New Roman" panose="02020603050405020304" pitchFamily="18" charset="0"/>
                <a:cs typeface="Times New Roman" panose="02020603050405020304" pitchFamily="18" charset="0"/>
              </a:rPr>
              <a:t>Atributos Compuestos</a:t>
            </a:r>
            <a:r>
              <a:rPr lang="es-CL" sz="1400" dirty="0">
                <a:latin typeface="Times New Roman" panose="02020603050405020304" pitchFamily="18" charset="0"/>
                <a:cs typeface="Times New Roman" panose="02020603050405020304" pitchFamily="18" charset="0"/>
              </a:rPr>
              <a:t> y  las </a:t>
            </a:r>
            <a:r>
              <a:rPr lang="es-CL" sz="1400" b="1" dirty="0">
                <a:latin typeface="Times New Roman" panose="02020603050405020304" pitchFamily="18" charset="0"/>
                <a:cs typeface="Times New Roman" panose="02020603050405020304" pitchFamily="18" charset="0"/>
              </a:rPr>
              <a:t>Jerarquías de Generalización</a:t>
            </a:r>
            <a:r>
              <a:rPr lang="es-CL" sz="1400" dirty="0">
                <a:latin typeface="Times New Roman" panose="02020603050405020304" pitchFamily="18" charset="0"/>
                <a:cs typeface="Times New Roman" panose="02020603050405020304" pitchFamily="18" charset="0"/>
              </a:rPr>
              <a:t>, en lo que se ha denominado </a:t>
            </a:r>
            <a:r>
              <a:rPr lang="es-CL" sz="1400" b="1" dirty="0">
                <a:latin typeface="Times New Roman" panose="02020603050405020304" pitchFamily="18" charset="0"/>
                <a:cs typeface="Times New Roman" panose="02020603050405020304" pitchFamily="18" charset="0"/>
              </a:rPr>
              <a:t>Modelo</a:t>
            </a:r>
            <a:r>
              <a:rPr lang="es-CL" sz="1400" dirty="0">
                <a:latin typeface="Times New Roman" panose="02020603050405020304" pitchFamily="18" charset="0"/>
                <a:cs typeface="Times New Roman" panose="02020603050405020304" pitchFamily="18" charset="0"/>
              </a:rPr>
              <a:t>  </a:t>
            </a:r>
            <a:r>
              <a:rPr lang="es-CL" sz="1400" b="1" dirty="0">
                <a:latin typeface="Times New Roman" panose="02020603050405020304" pitchFamily="18" charset="0"/>
                <a:cs typeface="Times New Roman" panose="02020603050405020304" pitchFamily="18" charset="0"/>
              </a:rPr>
              <a:t>Entidad-Relación Extendido</a:t>
            </a:r>
            <a:r>
              <a:rPr lang="es-CL" sz="1400" dirty="0">
                <a:latin typeface="Times New Roman" panose="02020603050405020304" pitchFamily="18" charset="0"/>
                <a:cs typeface="Times New Roman" panose="02020603050405020304" pitchFamily="18" charset="0"/>
              </a:rPr>
              <a:t>.</a:t>
            </a:r>
          </a:p>
          <a:p>
            <a:pPr algn="just">
              <a:lnSpc>
                <a:spcPct val="90000"/>
              </a:lnSpc>
            </a:pPr>
            <a:r>
              <a:rPr lang="es-CL" sz="1400" dirty="0">
                <a:latin typeface="Times New Roman" panose="02020603050405020304" pitchFamily="18" charset="0"/>
                <a:cs typeface="Times New Roman" panose="02020603050405020304" pitchFamily="18" charset="0"/>
              </a:rPr>
              <a:t>Para representar el Modelo Conceptual existen distintos tipos de simbologías (gráficas y narrativas). La más popular es la simbología propuesta por Peter Chen en su modelo Entidad Relación (E/R) introducido en el año 1976 y en el último tiempo la que utiliza el CASE*METHOD adoptada por Oracle.</a:t>
            </a:r>
            <a:endParaRPr lang="es-MX" sz="1400" b="1" dirty="0">
              <a:latin typeface="Times New Roman" panose="02020603050405020304" pitchFamily="18" charset="0"/>
              <a:cs typeface="Times New Roman" panose="02020603050405020304"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8</a:t>
            </a:fld>
            <a:endParaRPr lang="es-CL" dirty="0"/>
          </a:p>
        </p:txBody>
      </p:sp>
    </p:spTree>
    <p:extLst>
      <p:ext uri="{BB962C8B-B14F-4D97-AF65-F5344CB8AC3E}">
        <p14:creationId xmlns:p14="http://schemas.microsoft.com/office/powerpoint/2010/main" val="357230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4000" dirty="0"/>
              <a:t>Entidad es una “cosa”, "objeto" o "concepto" del mundo real con existencia independiente, es decir, se diferencia únicamente de otro objeto o cosa, incluso siendo del mismo tipo, o una misma entidad. </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9</a:t>
            </a:fld>
            <a:endParaRPr lang="es-CL" dirty="0"/>
          </a:p>
        </p:txBody>
      </p:sp>
    </p:spTree>
    <p:extLst>
      <p:ext uri="{BB962C8B-B14F-4D97-AF65-F5344CB8AC3E}">
        <p14:creationId xmlns:p14="http://schemas.microsoft.com/office/powerpoint/2010/main" val="868764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r>
              <a:rPr lang="es-MX" sz="2000" b="1" dirty="0">
                <a:latin typeface="Times New Roman" panose="02020603050405020304" pitchFamily="18" charset="0"/>
                <a:cs typeface="Times New Roman" panose="02020603050405020304" pitchFamily="18" charset="0"/>
              </a:rPr>
              <a:t>Identificando</a:t>
            </a:r>
            <a:r>
              <a:rPr lang="es-MX" sz="2000" b="1" baseline="0" dirty="0">
                <a:latin typeface="Times New Roman" panose="02020603050405020304" pitchFamily="18" charset="0"/>
                <a:cs typeface="Times New Roman" panose="02020603050405020304" pitchFamily="18" charset="0"/>
              </a:rPr>
              <a:t> Entidades</a:t>
            </a:r>
            <a:endParaRPr lang="es-MX" sz="2000" b="1" dirty="0">
              <a:latin typeface="Times New Roman" panose="02020603050405020304" pitchFamily="18" charset="0"/>
              <a:cs typeface="Times New Roman" panose="02020603050405020304" pitchFamily="18" charset="0"/>
            </a:endParaRPr>
          </a:p>
          <a:p>
            <a:pPr marL="609600" indent="-609600" algn="just" eaLnBrk="1" hangingPunct="1"/>
            <a:r>
              <a:rPr lang="es-MX" sz="2000" dirty="0">
                <a:latin typeface="Times New Roman" panose="02020603050405020304" pitchFamily="18" charset="0"/>
                <a:cs typeface="Times New Roman" panose="02020603050405020304" pitchFamily="18" charset="0"/>
              </a:rPr>
              <a:t>Ejemplos:</a:t>
            </a:r>
          </a:p>
          <a:p>
            <a:pPr lvl="1" algn="just" eaLnBrk="1" hangingPunct="1">
              <a:buFont typeface="Arial" pitchFamily="34" charset="0"/>
              <a:buChar char="•"/>
            </a:pPr>
            <a:r>
              <a:rPr lang="es-ES_tradnl" sz="1800" b="1" dirty="0">
                <a:latin typeface="Times New Roman" panose="02020603050405020304" pitchFamily="18" charset="0"/>
              </a:rPr>
              <a:t> Persona:</a:t>
            </a:r>
            <a:r>
              <a:rPr lang="es-ES_tradnl" sz="1800" dirty="0">
                <a:latin typeface="Times New Roman" panose="02020603050405020304" pitchFamily="18" charset="0"/>
              </a:rPr>
              <a:t> sujeto que interviene o efectúa evento determinado en el negocio.</a:t>
            </a:r>
          </a:p>
          <a:p>
            <a:pPr lvl="1" algn="just" eaLnBrk="1" hangingPunct="1">
              <a:buFont typeface="Arial" pitchFamily="34" charset="0"/>
              <a:buChar char="•"/>
            </a:pPr>
            <a:r>
              <a:rPr lang="es-ES_tradnl" sz="1800" b="1" dirty="0">
                <a:latin typeface="Times New Roman" panose="02020603050405020304" pitchFamily="18" charset="0"/>
              </a:rPr>
              <a:t> Concepto:</a:t>
            </a:r>
            <a:r>
              <a:rPr lang="es-ES_tradnl" sz="1800" dirty="0">
                <a:latin typeface="Times New Roman" panose="02020603050405020304" pitchFamily="18" charset="0"/>
              </a:rPr>
              <a:t> es un término empleado para clasificar, calificar o medir otra entidad.</a:t>
            </a:r>
          </a:p>
          <a:p>
            <a:pPr lvl="1" algn="just" eaLnBrk="1" hangingPunct="1">
              <a:buFont typeface="Arial" pitchFamily="34" charset="0"/>
              <a:buChar char="•"/>
            </a:pPr>
            <a:r>
              <a:rPr lang="es-ES_tradnl" sz="1800" b="1" dirty="0">
                <a:latin typeface="Times New Roman" panose="02020603050405020304" pitchFamily="18" charset="0"/>
              </a:rPr>
              <a:t> Evento:</a:t>
            </a:r>
            <a:r>
              <a:rPr lang="es-ES_tradnl" sz="1800" dirty="0">
                <a:latin typeface="Times New Roman" panose="02020603050405020304" pitchFamily="18" charset="0"/>
              </a:rPr>
              <a:t> son acciones efectuadas por las persona y que afectan a los objetos.</a:t>
            </a:r>
          </a:p>
          <a:p>
            <a:pPr lvl="1" algn="just" eaLnBrk="1" hangingPunct="1">
              <a:buFont typeface="Arial" pitchFamily="34" charset="0"/>
              <a:buChar char="•"/>
            </a:pPr>
            <a:r>
              <a:rPr lang="es-ES_tradnl" sz="1800" b="1" dirty="0">
                <a:latin typeface="Times New Roman" panose="02020603050405020304" pitchFamily="18" charset="0"/>
              </a:rPr>
              <a:t> Objeto/Cosa:</a:t>
            </a:r>
            <a:r>
              <a:rPr lang="es-ES_tradnl" sz="1800" dirty="0">
                <a:latin typeface="Times New Roman" panose="02020603050405020304" pitchFamily="18" charset="0"/>
              </a:rPr>
              <a:t> son entes tangibles.</a:t>
            </a:r>
          </a:p>
          <a:p>
            <a:pPr lvl="1" algn="just" eaLnBrk="1" hangingPunct="1">
              <a:buFont typeface="Arial" pitchFamily="34" charset="0"/>
              <a:buChar char="•"/>
            </a:pPr>
            <a:r>
              <a:rPr lang="es-ES_tradnl" sz="1800" b="1" dirty="0">
                <a:latin typeface="Times New Roman" panose="02020603050405020304" pitchFamily="18" charset="0"/>
              </a:rPr>
              <a:t> Lugar:</a:t>
            </a:r>
            <a:r>
              <a:rPr lang="es-ES_tradnl" sz="1800" dirty="0">
                <a:latin typeface="Times New Roman" panose="02020603050405020304" pitchFamily="18" charset="0"/>
              </a:rPr>
              <a:t> la ubicación de las objetos y personas.</a:t>
            </a:r>
          </a:p>
          <a:p>
            <a:pPr lvl="1" algn="just" eaLnBrk="1" hangingPunct="1">
              <a:buFont typeface="Arial" pitchFamily="34" charset="0"/>
              <a:buChar char="•"/>
            </a:pPr>
            <a:r>
              <a:rPr lang="es-ES_tradnl" sz="1800" b="1" dirty="0">
                <a:latin typeface="Times New Roman" panose="02020603050405020304" pitchFamily="18" charset="0"/>
              </a:rPr>
              <a:t> Organización:</a:t>
            </a:r>
            <a:r>
              <a:rPr lang="es-ES_tradnl" sz="1800" dirty="0">
                <a:latin typeface="Times New Roman" panose="02020603050405020304" pitchFamily="18" charset="0"/>
              </a:rPr>
              <a:t> estructura de una organización.</a:t>
            </a:r>
            <a:endParaRPr lang="es-CL"/>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10</a:t>
            </a:fld>
            <a:endParaRPr lang="es-CL" dirty="0"/>
          </a:p>
        </p:txBody>
      </p:sp>
    </p:spTree>
    <p:extLst>
      <p:ext uri="{BB962C8B-B14F-4D97-AF65-F5344CB8AC3E}">
        <p14:creationId xmlns:p14="http://schemas.microsoft.com/office/powerpoint/2010/main" val="1178981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a:solidFill>
                  <a:srgbClr val="2871B4"/>
                </a:solidFill>
                <a:latin typeface="Myriad Pro"/>
                <a:cs typeface="Myriad Pro"/>
              </a:rPr>
              <a:t>16</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07/12/2021</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federicodelossantos.com/2017/01/la-estafa-de-las-boletas/" TargetMode="External"/><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www.ahorrocapital.com/2013/06/como-redactar-contrato-alquiler-vivienda.html" TargetMode="External"/><Relationship Id="rId5" Type="http://schemas.openxmlformats.org/officeDocument/2006/relationships/image" Target="../media/image38.jpg"/><Relationship Id="rId4" Type="http://schemas.openxmlformats.org/officeDocument/2006/relationships/hyperlink" Target="http://asisehace.gt/procedure/325/32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pixabay.com/es/libro-la-educaci%C3%B3n-los-libros-2515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onsultoria-estrategica.blogspot.com/2005/03/fines-y-objetivos.html"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folblogg.blogspot.com/p/unidad-de-trabajo-6-forma-juridica-d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freepngimg.com/png/18132-construction-building-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saradejesus.com/campana-de-seguro-de-hogar-del-1-de-mayo-al-31-de-agosto-del-2012/" TargetMode="External"/><Relationship Id="rId5" Type="http://schemas.openxmlformats.org/officeDocument/2006/relationships/image" Target="../media/image28.jpg"/><Relationship Id="rId4" Type="http://schemas.openxmlformats.org/officeDocument/2006/relationships/hyperlink" Target="http://www.eoi.es/blogs/20hibridacion/page/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750811" y="3694012"/>
            <a:ext cx="3416742" cy="2246769"/>
          </a:xfrm>
          <a:prstGeom prst="rect">
            <a:avLst/>
          </a:prstGeom>
        </p:spPr>
        <p:txBody>
          <a:bodyPr wrap="square">
            <a:spAutoFit/>
          </a:bodyPr>
          <a:lstStyle/>
          <a:p>
            <a:pPr algn="ctr"/>
            <a:r>
              <a:rPr lang="es-ES" sz="2800" b="1" dirty="0">
                <a:latin typeface="Calibri" pitchFamily="34" charset="0"/>
              </a:rPr>
              <a:t>MODELO ENTIDAD RELACIÓN IDENTIFICANDO ENTIDADES Y ATRIBUTOS</a:t>
            </a:r>
            <a:endParaRPr lang="es-CL" sz="2800" b="1" dirty="0">
              <a:latin typeface="Calibri"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Entidades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38" name="Picture 7" descr="Screenshot - 23-08-2012 , 13_06_56">
            <a:extLst>
              <a:ext uri="{FF2B5EF4-FFF2-40B4-BE49-F238E27FC236}">
                <a16:creationId xmlns:a16="http://schemas.microsoft.com/office/drawing/2014/main" id="{C003AC25-9336-4CF6-B6BE-D2CACA091D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713" y="1522104"/>
            <a:ext cx="663733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Screenshot - 23-08-2012 , 13_13_29">
            <a:extLst>
              <a:ext uri="{FF2B5EF4-FFF2-40B4-BE49-F238E27FC236}">
                <a16:creationId xmlns:a16="http://schemas.microsoft.com/office/drawing/2014/main" id="{40CDC866-D83E-4B9F-819A-8F4499FD6F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1413" y="4562167"/>
            <a:ext cx="39528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Screenshot - 23-08-2012 , 13_16_04">
            <a:extLst>
              <a:ext uri="{FF2B5EF4-FFF2-40B4-BE49-F238E27FC236}">
                <a16:creationId xmlns:a16="http://schemas.microsoft.com/office/drawing/2014/main" id="{013DE307-9DC7-438F-8461-8F0310AF9B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7763" y="3827154"/>
            <a:ext cx="5276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3" descr="Screenshot - 23-08-2012 , 13_20_11">
            <a:extLst>
              <a:ext uri="{FF2B5EF4-FFF2-40B4-BE49-F238E27FC236}">
                <a16:creationId xmlns:a16="http://schemas.microsoft.com/office/drawing/2014/main" id="{3DF53F04-1399-44F0-B82E-79B6F207FA4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413" y="2314267"/>
            <a:ext cx="53149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6" descr="Screenshot - 23-08-2012 , 13_22_34">
            <a:extLst>
              <a:ext uri="{FF2B5EF4-FFF2-40B4-BE49-F238E27FC236}">
                <a16:creationId xmlns:a16="http://schemas.microsoft.com/office/drawing/2014/main" id="{2D09B23B-F6BD-4D5D-910D-D12727F85D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1413" y="5338454"/>
            <a:ext cx="3943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Screenshot - 23-08-2012 , 13_27_40">
            <a:extLst>
              <a:ext uri="{FF2B5EF4-FFF2-40B4-BE49-F238E27FC236}">
                <a16:creationId xmlns:a16="http://schemas.microsoft.com/office/drawing/2014/main" id="{D12649A7-3E31-4CAA-9C94-49F648071F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11413" y="3106429"/>
            <a:ext cx="5495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Line 22">
            <a:extLst>
              <a:ext uri="{FF2B5EF4-FFF2-40B4-BE49-F238E27FC236}">
                <a16:creationId xmlns:a16="http://schemas.microsoft.com/office/drawing/2014/main" id="{543F0C93-1CA5-4451-BB11-CE70D20B788E}"/>
              </a:ext>
            </a:extLst>
          </p:cNvPr>
          <p:cNvSpPr>
            <a:spLocks noChangeShapeType="1"/>
          </p:cNvSpPr>
          <p:nvPr/>
        </p:nvSpPr>
        <p:spPr bwMode="auto">
          <a:xfrm>
            <a:off x="1152525" y="1882467"/>
            <a:ext cx="1258888"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45" name="Line 23">
            <a:extLst>
              <a:ext uri="{FF2B5EF4-FFF2-40B4-BE49-F238E27FC236}">
                <a16:creationId xmlns:a16="http://schemas.microsoft.com/office/drawing/2014/main" id="{8A35F3F2-E1B4-4132-90F5-445DBB0F4CE6}"/>
              </a:ext>
            </a:extLst>
          </p:cNvPr>
          <p:cNvSpPr>
            <a:spLocks noChangeShapeType="1"/>
          </p:cNvSpPr>
          <p:nvPr/>
        </p:nvSpPr>
        <p:spPr bwMode="auto">
          <a:xfrm>
            <a:off x="1370013" y="2663517"/>
            <a:ext cx="1042987"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46" name="Line 24">
            <a:extLst>
              <a:ext uri="{FF2B5EF4-FFF2-40B4-BE49-F238E27FC236}">
                <a16:creationId xmlns:a16="http://schemas.microsoft.com/office/drawing/2014/main" id="{F0D46D3D-5959-4262-981C-1905667C9854}"/>
              </a:ext>
            </a:extLst>
          </p:cNvPr>
          <p:cNvSpPr>
            <a:spLocks noChangeShapeType="1"/>
          </p:cNvSpPr>
          <p:nvPr/>
        </p:nvSpPr>
        <p:spPr bwMode="auto">
          <a:xfrm>
            <a:off x="1076325" y="3433454"/>
            <a:ext cx="1331913"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47" name="Line 25">
            <a:extLst>
              <a:ext uri="{FF2B5EF4-FFF2-40B4-BE49-F238E27FC236}">
                <a16:creationId xmlns:a16="http://schemas.microsoft.com/office/drawing/2014/main" id="{D723CA5D-3EC1-4C64-AB39-B1B2840C7CF1}"/>
              </a:ext>
            </a:extLst>
          </p:cNvPr>
          <p:cNvSpPr>
            <a:spLocks noChangeShapeType="1"/>
          </p:cNvSpPr>
          <p:nvPr/>
        </p:nvSpPr>
        <p:spPr bwMode="auto">
          <a:xfrm>
            <a:off x="1703388" y="4174817"/>
            <a:ext cx="719137"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48" name="Line 26">
            <a:extLst>
              <a:ext uri="{FF2B5EF4-FFF2-40B4-BE49-F238E27FC236}">
                <a16:creationId xmlns:a16="http://schemas.microsoft.com/office/drawing/2014/main" id="{0CC38803-FD51-4C3B-B731-67F5879F5D12}"/>
              </a:ext>
            </a:extLst>
          </p:cNvPr>
          <p:cNvSpPr>
            <a:spLocks noChangeShapeType="1"/>
          </p:cNvSpPr>
          <p:nvPr/>
        </p:nvSpPr>
        <p:spPr bwMode="auto">
          <a:xfrm>
            <a:off x="1042988" y="4884429"/>
            <a:ext cx="1366837"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49" name="Line 27">
            <a:extLst>
              <a:ext uri="{FF2B5EF4-FFF2-40B4-BE49-F238E27FC236}">
                <a16:creationId xmlns:a16="http://schemas.microsoft.com/office/drawing/2014/main" id="{4BCCB98D-8577-4B22-907F-D5E3A289B6FF}"/>
              </a:ext>
            </a:extLst>
          </p:cNvPr>
          <p:cNvSpPr>
            <a:spLocks noChangeShapeType="1"/>
          </p:cNvSpPr>
          <p:nvPr/>
        </p:nvSpPr>
        <p:spPr bwMode="auto">
          <a:xfrm>
            <a:off x="1908175" y="5627379"/>
            <a:ext cx="503238" cy="0"/>
          </a:xfrm>
          <a:prstGeom prst="line">
            <a:avLst/>
          </a:prstGeom>
          <a:ln>
            <a:headEnd/>
            <a:tailEnd type="triangle" w="med" len="med"/>
          </a:ln>
          <a:extLst>
            <a:ext uri="{909E8E84-426E-40DD-AFC4-6F175D3DCCD1}">
              <a14:hiddenFill xmlns:a14="http://schemas.microsoft.com/office/drawing/2010/main">
                <a:noFill/>
              </a14:hiddenFill>
            </a:ext>
          </a:extLst>
        </p:spPr>
        <p:style>
          <a:lnRef idx="3">
            <a:schemeClr val="accent4"/>
          </a:lnRef>
          <a:fillRef idx="0">
            <a:schemeClr val="accent4"/>
          </a:fillRef>
          <a:effectRef idx="2">
            <a:schemeClr val="accent4"/>
          </a:effectRef>
          <a:fontRef idx="minor">
            <a:schemeClr val="tx1"/>
          </a:fontRef>
        </p:style>
        <p:txBody>
          <a:bodyPr/>
          <a:lstStyle/>
          <a:p>
            <a:endParaRPr lang="es-CL"/>
          </a:p>
        </p:txBody>
      </p:sp>
      <p:sp>
        <p:nvSpPr>
          <p:cNvPr id="50" name="Text Box 8">
            <a:extLst>
              <a:ext uri="{FF2B5EF4-FFF2-40B4-BE49-F238E27FC236}">
                <a16:creationId xmlns:a16="http://schemas.microsoft.com/office/drawing/2014/main" id="{D81F27EC-B33B-446A-8170-5658B6BAAF7D}"/>
              </a:ext>
            </a:extLst>
          </p:cNvPr>
          <p:cNvSpPr txBox="1">
            <a:spLocks noChangeArrowheads="1"/>
          </p:cNvSpPr>
          <p:nvPr/>
        </p:nvSpPr>
        <p:spPr bwMode="auto">
          <a:xfrm>
            <a:off x="63500" y="1711017"/>
            <a:ext cx="11961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dirty="0">
                <a:latin typeface="Arial" panose="020B0604020202020204" pitchFamily="34" charset="0"/>
                <a:cs typeface="Arial" panose="020B0604020202020204" pitchFamily="34" charset="0"/>
              </a:rPr>
              <a:t>PERSONA</a:t>
            </a:r>
            <a:endParaRPr lang="es-ES" sz="1600" b="1" dirty="0">
              <a:latin typeface="Arial" panose="020B0604020202020204" pitchFamily="34" charset="0"/>
              <a:cs typeface="Arial" panose="020B0604020202020204" pitchFamily="34" charset="0"/>
            </a:endParaRPr>
          </a:p>
        </p:txBody>
      </p:sp>
      <p:sp>
        <p:nvSpPr>
          <p:cNvPr id="51" name="Text Box 10">
            <a:extLst>
              <a:ext uri="{FF2B5EF4-FFF2-40B4-BE49-F238E27FC236}">
                <a16:creationId xmlns:a16="http://schemas.microsoft.com/office/drawing/2014/main" id="{F03DAFAE-D583-48FC-8398-0FB33EEF5F1B}"/>
              </a:ext>
            </a:extLst>
          </p:cNvPr>
          <p:cNvSpPr txBox="1">
            <a:spLocks noChangeArrowheads="1"/>
          </p:cNvSpPr>
          <p:nvPr/>
        </p:nvSpPr>
        <p:spPr bwMode="auto">
          <a:xfrm>
            <a:off x="152400" y="4720917"/>
            <a:ext cx="91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dirty="0">
                <a:latin typeface="Arial" panose="020B0604020202020204" pitchFamily="34" charset="0"/>
                <a:cs typeface="Arial" panose="020B0604020202020204" pitchFamily="34" charset="0"/>
              </a:rPr>
              <a:t>LUGAR</a:t>
            </a:r>
            <a:endParaRPr lang="es-ES" sz="1600" b="1" dirty="0">
              <a:latin typeface="Arial" panose="020B0604020202020204" pitchFamily="34" charset="0"/>
              <a:cs typeface="Arial" panose="020B0604020202020204" pitchFamily="34" charset="0"/>
            </a:endParaRPr>
          </a:p>
        </p:txBody>
      </p:sp>
      <p:sp>
        <p:nvSpPr>
          <p:cNvPr id="52" name="Text Box 12">
            <a:extLst>
              <a:ext uri="{FF2B5EF4-FFF2-40B4-BE49-F238E27FC236}">
                <a16:creationId xmlns:a16="http://schemas.microsoft.com/office/drawing/2014/main" id="{1A40083E-07FE-4F39-9F60-CF0A53168581}"/>
              </a:ext>
            </a:extLst>
          </p:cNvPr>
          <p:cNvSpPr txBox="1">
            <a:spLocks noChangeArrowheads="1"/>
          </p:cNvSpPr>
          <p:nvPr/>
        </p:nvSpPr>
        <p:spPr bwMode="auto">
          <a:xfrm>
            <a:off x="107950" y="3990667"/>
            <a:ext cx="16733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dirty="0">
                <a:latin typeface="Arial" panose="020B0604020202020204" pitchFamily="34" charset="0"/>
                <a:cs typeface="Arial" panose="020B0604020202020204" pitchFamily="34" charset="0"/>
              </a:rPr>
              <a:t>COSA/OBJETO</a:t>
            </a:r>
            <a:endParaRPr lang="es-ES" sz="1600" b="1" dirty="0">
              <a:latin typeface="Arial" panose="020B0604020202020204" pitchFamily="34" charset="0"/>
              <a:cs typeface="Arial" panose="020B0604020202020204" pitchFamily="34" charset="0"/>
            </a:endParaRPr>
          </a:p>
        </p:txBody>
      </p:sp>
      <p:sp>
        <p:nvSpPr>
          <p:cNvPr id="53" name="Text Box 14">
            <a:extLst>
              <a:ext uri="{FF2B5EF4-FFF2-40B4-BE49-F238E27FC236}">
                <a16:creationId xmlns:a16="http://schemas.microsoft.com/office/drawing/2014/main" id="{4B63B992-BE73-44DC-91B0-FC33BFB21F1B}"/>
              </a:ext>
            </a:extLst>
          </p:cNvPr>
          <p:cNvSpPr txBox="1">
            <a:spLocks noChangeArrowheads="1"/>
          </p:cNvSpPr>
          <p:nvPr/>
        </p:nvSpPr>
        <p:spPr bwMode="auto">
          <a:xfrm>
            <a:off x="68263" y="2469842"/>
            <a:ext cx="1333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dirty="0">
                <a:latin typeface="Arial" panose="020B0604020202020204" pitchFamily="34" charset="0"/>
                <a:cs typeface="Arial" panose="020B0604020202020204" pitchFamily="34" charset="0"/>
              </a:rPr>
              <a:t>CONCEPTO</a:t>
            </a:r>
            <a:endParaRPr lang="es-ES" sz="1600" b="1" dirty="0">
              <a:latin typeface="Arial" panose="020B0604020202020204" pitchFamily="34" charset="0"/>
              <a:cs typeface="Arial" panose="020B0604020202020204" pitchFamily="34" charset="0"/>
            </a:endParaRPr>
          </a:p>
        </p:txBody>
      </p:sp>
      <p:sp>
        <p:nvSpPr>
          <p:cNvPr id="54" name="Text Box 17">
            <a:extLst>
              <a:ext uri="{FF2B5EF4-FFF2-40B4-BE49-F238E27FC236}">
                <a16:creationId xmlns:a16="http://schemas.microsoft.com/office/drawing/2014/main" id="{E4C32A2D-A656-49B8-B382-EF01659F951D}"/>
              </a:ext>
            </a:extLst>
          </p:cNvPr>
          <p:cNvSpPr txBox="1">
            <a:spLocks noChangeArrowheads="1"/>
          </p:cNvSpPr>
          <p:nvPr/>
        </p:nvSpPr>
        <p:spPr bwMode="auto">
          <a:xfrm>
            <a:off x="144463" y="5473392"/>
            <a:ext cx="1830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dirty="0">
                <a:latin typeface="Arial" panose="020B0604020202020204" pitchFamily="34" charset="0"/>
                <a:cs typeface="Arial" panose="020B0604020202020204" pitchFamily="34" charset="0"/>
              </a:rPr>
              <a:t>ORGANIZACIÓN</a:t>
            </a:r>
            <a:endParaRPr lang="es-ES" sz="1600" b="1" dirty="0">
              <a:latin typeface="Arial" panose="020B0604020202020204" pitchFamily="34" charset="0"/>
              <a:cs typeface="Arial" panose="020B0604020202020204" pitchFamily="34" charset="0"/>
            </a:endParaRPr>
          </a:p>
        </p:txBody>
      </p:sp>
      <p:sp>
        <p:nvSpPr>
          <p:cNvPr id="55" name="Text Box 20">
            <a:extLst>
              <a:ext uri="{FF2B5EF4-FFF2-40B4-BE49-F238E27FC236}">
                <a16:creationId xmlns:a16="http://schemas.microsoft.com/office/drawing/2014/main" id="{9FB4CE8A-5646-4D90-B5DA-2A2E2B5548BA}"/>
              </a:ext>
            </a:extLst>
          </p:cNvPr>
          <p:cNvSpPr txBox="1">
            <a:spLocks noChangeArrowheads="1"/>
          </p:cNvSpPr>
          <p:nvPr/>
        </p:nvSpPr>
        <p:spPr bwMode="auto">
          <a:xfrm>
            <a:off x="107950" y="3250892"/>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anose="02020603050405020304" pitchFamily="18" charset="0"/>
              </a:defRPr>
            </a:lvl1pPr>
            <a:lvl2pPr marL="742950" indent="-285750" eaLnBrk="0" hangingPunct="0">
              <a:defRPr sz="2000">
                <a:solidFill>
                  <a:schemeClr val="tx1"/>
                </a:solidFill>
                <a:latin typeface="Times New Roman" panose="02020603050405020304" pitchFamily="18" charset="0"/>
              </a:defRPr>
            </a:lvl2pPr>
            <a:lvl3pPr marL="1143000" indent="-228600" eaLnBrk="0" hangingPunct="0">
              <a:defRPr sz="2000">
                <a:solidFill>
                  <a:schemeClr val="tx1"/>
                </a:solidFill>
                <a:latin typeface="Times New Roman" panose="02020603050405020304" pitchFamily="18" charset="0"/>
              </a:defRPr>
            </a:lvl3pPr>
            <a:lvl4pPr marL="1600200" indent="-228600" eaLnBrk="0" hangingPunct="0">
              <a:defRPr sz="2000">
                <a:solidFill>
                  <a:schemeClr val="tx1"/>
                </a:solidFill>
                <a:latin typeface="Times New Roman" panose="02020603050405020304" pitchFamily="18" charset="0"/>
              </a:defRPr>
            </a:lvl4pPr>
            <a:lvl5pPr marL="2057400" indent="-228600" eaLnBrk="0" hangingPunct="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s-CL" sz="1600" b="1">
                <a:latin typeface="Arial" panose="020B0604020202020204" pitchFamily="34" charset="0"/>
                <a:cs typeface="Arial" panose="020B0604020202020204" pitchFamily="34" charset="0"/>
              </a:rPr>
              <a:t>EVENTO</a:t>
            </a:r>
            <a:endParaRPr lang="es-ES"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1497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Entidades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2031325"/>
          </a:xfrm>
          <a:prstGeom prst="rect">
            <a:avLst/>
          </a:prstGeom>
          <a:noFill/>
        </p:spPr>
        <p:txBody>
          <a:bodyPr wrap="square">
            <a:spAutoFit/>
          </a:bodyPr>
          <a:lstStyle/>
          <a:p>
            <a:pPr marL="609600" indent="-609600" algn="just">
              <a:buFont typeface="Wingdings" panose="05000000000000000000" pitchFamily="2" charset="2"/>
              <a:buChar char="§"/>
            </a:pPr>
            <a:r>
              <a:rPr lang="es-CL" sz="1800" dirty="0">
                <a:latin typeface="Arial" panose="020B0604020202020204" pitchFamily="34" charset="0"/>
                <a:cs typeface="Arial" panose="020B0604020202020204" pitchFamily="34" charset="0"/>
              </a:rPr>
              <a:t>¿Qué son las </a:t>
            </a:r>
            <a:r>
              <a:rPr lang="es-CL" sz="1800" b="1" dirty="0">
                <a:latin typeface="Arial" panose="020B0604020202020204" pitchFamily="34" charset="0"/>
                <a:cs typeface="Arial" panose="020B0604020202020204" pitchFamily="34" charset="0"/>
              </a:rPr>
              <a:t>ENTIDADES</a:t>
            </a:r>
            <a:r>
              <a:rPr lang="es-CL" sz="1800" dirty="0">
                <a:latin typeface="Arial" panose="020B0604020202020204" pitchFamily="34" charset="0"/>
                <a:cs typeface="Arial" panose="020B0604020202020204" pitchFamily="34" charset="0"/>
              </a:rPr>
              <a:t>?</a:t>
            </a:r>
            <a:endParaRPr lang="es-ES_tradnl" dirty="0">
              <a:latin typeface="Arial" panose="020B0604020202020204" pitchFamily="34" charset="0"/>
              <a:cs typeface="Arial" panose="020B0604020202020204" pitchFamily="34" charset="0"/>
            </a:endParaRPr>
          </a:p>
          <a:p>
            <a:pPr algn="just" eaLnBrk="1" hangingPunct="1"/>
            <a:r>
              <a:rPr lang="es-MX" sz="1800" dirty="0">
                <a:latin typeface="Arial" panose="020B0604020202020204" pitchFamily="34" charset="0"/>
                <a:cs typeface="Arial" panose="020B0604020202020204" pitchFamily="34" charset="0"/>
              </a:rPr>
              <a:t>Por lo general corresponden a los </a:t>
            </a:r>
            <a:r>
              <a:rPr lang="es-MX" sz="1800" b="1" dirty="0">
                <a:latin typeface="Arial" panose="020B0604020202020204" pitchFamily="34" charset="0"/>
                <a:cs typeface="Arial" panose="020B0604020202020204" pitchFamily="34" charset="0"/>
              </a:rPr>
              <a:t>sustantivos más importantes</a:t>
            </a:r>
            <a:r>
              <a:rPr lang="es-MX" sz="1800" dirty="0">
                <a:latin typeface="Arial" panose="020B0604020202020204" pitchFamily="34" charset="0"/>
                <a:cs typeface="Arial" panose="020B0604020202020204" pitchFamily="34" charset="0"/>
              </a:rPr>
              <a:t> encontrados en la narrativa del negocio y por </a:t>
            </a:r>
            <a:r>
              <a:rPr lang="es-ES_tradnl" sz="1800" dirty="0">
                <a:latin typeface="Arial" panose="020B0604020202020204" pitchFamily="34" charset="0"/>
                <a:cs typeface="Arial" panose="020B0604020202020204" pitchFamily="34" charset="0"/>
              </a:rPr>
              <a:t>tratarse de un concepto o abstracción se utiliza un sustantivo en singular para nombrar la Entidad.</a:t>
            </a:r>
          </a:p>
          <a:p>
            <a:pPr marL="609600" indent="-609600" algn="just"/>
            <a:endParaRPr lang="es-ES" sz="1800" dirty="0">
              <a:latin typeface="Arial" panose="020B0604020202020204" pitchFamily="34" charset="0"/>
              <a:cs typeface="Arial" panose="020B0604020202020204" pitchFamily="34" charset="0"/>
            </a:endParaRPr>
          </a:p>
          <a:p>
            <a:pPr marL="609600" indent="-609600" algn="just"/>
            <a:r>
              <a:rPr lang="es-ES" sz="1800" dirty="0">
                <a:latin typeface="Arial" panose="020B0604020202020204" pitchFamily="34" charset="0"/>
                <a:cs typeface="Arial" panose="020B0604020202020204" pitchFamily="34" charset="0"/>
              </a:rPr>
              <a:t>Se pueden clasificar en uno de los siguientes tipos</a:t>
            </a:r>
            <a:r>
              <a:rPr lang="es-ES_tradnl" sz="1800" dirty="0">
                <a:latin typeface="Arial" panose="020B0604020202020204" pitchFamily="34" charset="0"/>
                <a:cs typeface="Arial" panose="020B0604020202020204" pitchFamily="34" charset="0"/>
              </a:rPr>
              <a:t>:</a:t>
            </a:r>
          </a:p>
          <a:p>
            <a:pPr marL="609600" indent="-609600" algn="just"/>
            <a:endParaRPr lang="es-ES_tradnl" sz="18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0B985A8-76E9-4E5D-890F-57865C4F4D06}"/>
              </a:ext>
            </a:extLst>
          </p:cNvPr>
          <p:cNvPicPr>
            <a:picLocks noChangeAspect="1"/>
          </p:cNvPicPr>
          <p:nvPr/>
        </p:nvPicPr>
        <p:blipFill>
          <a:blip r:embed="rId3"/>
          <a:stretch>
            <a:fillRect/>
          </a:stretch>
        </p:blipFill>
        <p:spPr>
          <a:xfrm>
            <a:off x="887134" y="3188965"/>
            <a:ext cx="7492568" cy="3006674"/>
          </a:xfrm>
          <a:prstGeom prst="rect">
            <a:avLst/>
          </a:prstGeom>
        </p:spPr>
      </p:pic>
    </p:spTree>
    <p:extLst>
      <p:ext uri="{BB962C8B-B14F-4D97-AF65-F5344CB8AC3E}">
        <p14:creationId xmlns:p14="http://schemas.microsoft.com/office/powerpoint/2010/main" val="321645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Entidades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3139321"/>
          </a:xfrm>
          <a:prstGeom prst="rect">
            <a:avLst/>
          </a:prstGeom>
          <a:noFill/>
        </p:spPr>
        <p:txBody>
          <a:bodyPr wrap="square">
            <a:spAutoFit/>
          </a:bodyPr>
          <a:lstStyle/>
          <a:p>
            <a:pPr marL="609600" indent="-609600" algn="just">
              <a:buFont typeface="Wingdings" panose="05000000000000000000" pitchFamily="2" charset="2"/>
              <a:buChar char="§"/>
            </a:pPr>
            <a:r>
              <a:rPr lang="es-MX" dirty="0">
                <a:latin typeface="Arial" panose="020B0604020202020204" pitchFamily="34" charset="0"/>
                <a:cs typeface="Arial" panose="020B0604020202020204" pitchFamily="34" charset="0"/>
              </a:rPr>
              <a:t>Para identificar y modelar las entidades </a:t>
            </a:r>
            <a:r>
              <a:rPr lang="es-MX" b="1" dirty="0">
                <a:latin typeface="Arial" panose="020B0604020202020204" pitchFamily="34" charset="0"/>
                <a:cs typeface="Arial" panose="020B0604020202020204" pitchFamily="34" charset="0"/>
              </a:rPr>
              <a:t>a partir de las entrevistas a los usuarios</a:t>
            </a:r>
            <a:r>
              <a:rPr lang="es-MX" dirty="0">
                <a:latin typeface="Arial" panose="020B0604020202020204" pitchFamily="34" charset="0"/>
                <a:cs typeface="Arial" panose="020B0604020202020204" pitchFamily="34" charset="0"/>
              </a:rPr>
              <a:t>, se recomiendan los siguientes pasos:</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Examinar los </a:t>
            </a:r>
            <a:r>
              <a:rPr lang="es-MX" b="1" dirty="0">
                <a:latin typeface="Arial" panose="020B0604020202020204" pitchFamily="34" charset="0"/>
                <a:cs typeface="Arial" panose="020B0604020202020204" pitchFamily="34" charset="0"/>
              </a:rPr>
              <a:t>sustantivos</a:t>
            </a:r>
            <a:r>
              <a:rPr lang="es-MX" dirty="0">
                <a:latin typeface="Arial" panose="020B0604020202020204" pitchFamily="34" charset="0"/>
                <a:cs typeface="Arial" panose="020B0604020202020204" pitchFamily="34" charset="0"/>
              </a:rPr>
              <a:t> presentes en la descripción narrativa de los requerimientos de información. </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a:t>
            </a:r>
            <a:r>
              <a:rPr lang="es-MX" b="1" dirty="0">
                <a:latin typeface="Arial" panose="020B0604020202020204" pitchFamily="34" charset="0"/>
                <a:cs typeface="Arial" panose="020B0604020202020204" pitchFamily="34" charset="0"/>
              </a:rPr>
              <a:t>Son cosas de importancia</a:t>
            </a:r>
            <a:r>
              <a:rPr lang="es-MX" dirty="0">
                <a:latin typeface="Arial" panose="020B0604020202020204" pitchFamily="34" charset="0"/>
                <a:cs typeface="Arial" panose="020B0604020202020204" pitchFamily="34" charset="0"/>
              </a:rPr>
              <a:t> para considerarlas como entidades?</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¿Hay </a:t>
            </a:r>
            <a:r>
              <a:rPr lang="es-MX" b="1" dirty="0">
                <a:latin typeface="Arial" panose="020B0604020202020204" pitchFamily="34" charset="0"/>
                <a:cs typeface="Arial" panose="020B0604020202020204" pitchFamily="34" charset="0"/>
              </a:rPr>
              <a:t>información de interés que se deba almacenar</a:t>
            </a:r>
            <a:r>
              <a:rPr lang="es-MX" dirty="0">
                <a:latin typeface="Arial" panose="020B0604020202020204" pitchFamily="34" charset="0"/>
                <a:cs typeface="Arial" panose="020B0604020202020204" pitchFamily="34" charset="0"/>
              </a:rPr>
              <a:t> sobre esa entidad?</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¿Es identificable particularmente cada instancia de esa entidad?</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Elaborar una descripción de cada entidad.</a:t>
            </a:r>
          </a:p>
          <a:p>
            <a:pPr marL="106680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Dibuje la entidad y coloque sus atributos.</a:t>
            </a:r>
          </a:p>
          <a:p>
            <a:pPr marL="609600" indent="-609600" algn="just"/>
            <a:endParaRPr lang="es-ES_tradnl" dirty="0">
              <a:latin typeface="Arial" panose="020B0604020202020204" pitchFamily="34" charset="0"/>
              <a:cs typeface="Arial" panose="020B0604020202020204" pitchFamily="34" charset="0"/>
            </a:endParaRPr>
          </a:p>
        </p:txBody>
      </p:sp>
      <p:pic>
        <p:nvPicPr>
          <p:cNvPr id="6" name="Picture 2" descr="https://encrypted-tbn3.gstatic.com/images?q=tbn:ANd9GcSiuGdpEPi0vfdbLMO6CcshRBi0OuaqiHtg9n6jzS04jXHWSJoLxw">
            <a:extLst>
              <a:ext uri="{FF2B5EF4-FFF2-40B4-BE49-F238E27FC236}">
                <a16:creationId xmlns:a16="http://schemas.microsoft.com/office/drawing/2014/main" id="{89DDA905-E4BC-46C3-A15C-05656727B339}"/>
              </a:ext>
            </a:extLst>
          </p:cNvPr>
          <p:cNvPicPr>
            <a:picLocks noChangeAspect="1" noChangeArrowheads="1"/>
          </p:cNvPicPr>
          <p:nvPr/>
        </p:nvPicPr>
        <p:blipFill>
          <a:blip r:embed="rId3" cstate="print"/>
          <a:srcRect/>
          <a:stretch>
            <a:fillRect/>
          </a:stretch>
        </p:blipFill>
        <p:spPr bwMode="auto">
          <a:xfrm>
            <a:off x="6316549" y="4077072"/>
            <a:ext cx="2748518" cy="2736304"/>
          </a:xfrm>
          <a:prstGeom prst="rect">
            <a:avLst/>
          </a:prstGeom>
          <a:noFill/>
        </p:spPr>
      </p:pic>
      <p:sp>
        <p:nvSpPr>
          <p:cNvPr id="7" name="6 CuadroTexto">
            <a:extLst>
              <a:ext uri="{FF2B5EF4-FFF2-40B4-BE49-F238E27FC236}">
                <a16:creationId xmlns:a16="http://schemas.microsoft.com/office/drawing/2014/main" id="{33234617-7647-41E3-BF84-9234197142E1}"/>
              </a:ext>
            </a:extLst>
          </p:cNvPr>
          <p:cNvSpPr txBox="1"/>
          <p:nvPr/>
        </p:nvSpPr>
        <p:spPr>
          <a:xfrm>
            <a:off x="6379226" y="4182905"/>
            <a:ext cx="902196" cy="461665"/>
          </a:xfrm>
          <a:prstGeom prst="rect">
            <a:avLst/>
          </a:prstGeom>
          <a:noFill/>
        </p:spPr>
        <p:txBody>
          <a:bodyPr wrap="square" rtlCol="0">
            <a:spAutoFit/>
          </a:bodyPr>
          <a:lstStyle/>
          <a:p>
            <a:pPr algn="ctr"/>
            <a:r>
              <a:rPr lang="es-CL" sz="800" b="1" dirty="0">
                <a:latin typeface="Arial" pitchFamily="34" charset="0"/>
                <a:cs typeface="Arial" pitchFamily="34" charset="0"/>
              </a:rPr>
              <a:t>El empleado trabaja en un departamento</a:t>
            </a:r>
          </a:p>
        </p:txBody>
      </p:sp>
      <p:sp>
        <p:nvSpPr>
          <p:cNvPr id="8" name="7 CuadroTexto">
            <a:extLst>
              <a:ext uri="{FF2B5EF4-FFF2-40B4-BE49-F238E27FC236}">
                <a16:creationId xmlns:a16="http://schemas.microsoft.com/office/drawing/2014/main" id="{1C6FE5E3-D6F2-40AB-BE4D-771697A55C46}"/>
              </a:ext>
            </a:extLst>
          </p:cNvPr>
          <p:cNvSpPr txBox="1"/>
          <p:nvPr/>
        </p:nvSpPr>
        <p:spPr>
          <a:xfrm>
            <a:off x="7316946" y="4365104"/>
            <a:ext cx="686172" cy="338554"/>
          </a:xfrm>
          <a:prstGeom prst="rect">
            <a:avLst/>
          </a:prstGeom>
          <a:noFill/>
        </p:spPr>
        <p:txBody>
          <a:bodyPr wrap="square" rtlCol="0">
            <a:spAutoFit/>
          </a:bodyPr>
          <a:lstStyle/>
          <a:p>
            <a:pPr algn="ctr"/>
            <a:r>
              <a:rPr lang="es-CL" sz="800" b="1" dirty="0">
                <a:latin typeface="Arial" pitchFamily="34" charset="0"/>
                <a:cs typeface="Arial" pitchFamily="34" charset="0"/>
              </a:rPr>
              <a:t>Recibe un sueldo</a:t>
            </a:r>
          </a:p>
        </p:txBody>
      </p:sp>
      <p:sp>
        <p:nvSpPr>
          <p:cNvPr id="9" name="8 CuadroTexto">
            <a:extLst>
              <a:ext uri="{FF2B5EF4-FFF2-40B4-BE49-F238E27FC236}">
                <a16:creationId xmlns:a16="http://schemas.microsoft.com/office/drawing/2014/main" id="{870DA74C-5103-4E39-95FD-BCFCA2BDB5CA}"/>
              </a:ext>
            </a:extLst>
          </p:cNvPr>
          <p:cNvSpPr txBox="1"/>
          <p:nvPr/>
        </p:nvSpPr>
        <p:spPr>
          <a:xfrm>
            <a:off x="8074167" y="4105227"/>
            <a:ext cx="902196" cy="584775"/>
          </a:xfrm>
          <a:prstGeom prst="rect">
            <a:avLst/>
          </a:prstGeom>
          <a:noFill/>
        </p:spPr>
        <p:txBody>
          <a:bodyPr wrap="square" rtlCol="0">
            <a:spAutoFit/>
          </a:bodyPr>
          <a:lstStyle/>
          <a:p>
            <a:pPr algn="ctr"/>
            <a:r>
              <a:rPr lang="es-CL" sz="800" b="1" dirty="0">
                <a:latin typeface="Arial" pitchFamily="34" charset="0"/>
                <a:cs typeface="Arial" pitchFamily="34" charset="0"/>
              </a:rPr>
              <a:t>Cada departamento tiene un código</a:t>
            </a:r>
          </a:p>
        </p:txBody>
      </p:sp>
    </p:spTree>
    <p:extLst>
      <p:ext uri="{BB962C8B-B14F-4D97-AF65-F5344CB8AC3E}">
        <p14:creationId xmlns:p14="http://schemas.microsoft.com/office/powerpoint/2010/main" val="18632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98702" y="579441"/>
            <a:ext cx="7620624" cy="492443"/>
          </a:xfrm>
          <a:prstGeom prst="rect">
            <a:avLst/>
          </a:prstGeom>
          <a:noFill/>
        </p:spPr>
        <p:txBody>
          <a:bodyPr wrap="square" rtlCol="0">
            <a:spAutoFit/>
          </a:bodyPr>
          <a:lstStyle/>
          <a:p>
            <a:pPr algn="r"/>
            <a:r>
              <a:rPr lang="es-419" sz="2600" dirty="0">
                <a:solidFill>
                  <a:srgbClr val="FFFFFF"/>
                </a:solidFill>
              </a:rPr>
              <a:t>Identificando Entidades a través de Vistas de Usuario</a:t>
            </a:r>
            <a:endParaRPr lang="es-ES_tradnl" sz="26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2923877"/>
          </a:xfrm>
          <a:prstGeom prst="rect">
            <a:avLst/>
          </a:prstGeom>
          <a:noFill/>
        </p:spPr>
        <p:txBody>
          <a:bodyPr wrap="square">
            <a:spAutoFit/>
          </a:bodyPr>
          <a:lstStyle/>
          <a:p>
            <a:pPr marL="609600" indent="-609600" algn="just">
              <a:buFont typeface="Arial" panose="020B0604020202020204" pitchFamily="34" charset="0"/>
              <a:buChar char="•"/>
            </a:pPr>
            <a:r>
              <a:rPr lang="es-MX" dirty="0">
                <a:latin typeface="Arial" panose="020B0604020202020204" pitchFamily="34" charset="0"/>
                <a:cs typeface="Arial" panose="020B0604020202020204" pitchFamily="34" charset="0"/>
              </a:rPr>
              <a:t>Para identificar y modelar las entidades </a:t>
            </a:r>
            <a:r>
              <a:rPr lang="es-MX" b="1" dirty="0">
                <a:latin typeface="Arial" panose="020B0604020202020204" pitchFamily="34" charset="0"/>
                <a:cs typeface="Arial" panose="020B0604020202020204" pitchFamily="34" charset="0"/>
              </a:rPr>
              <a:t>a través de las Vistas de Usuarios </a:t>
            </a:r>
            <a:r>
              <a:rPr lang="es-MX" dirty="0">
                <a:latin typeface="Arial" panose="020B0604020202020204" pitchFamily="34" charset="0"/>
                <a:cs typeface="Arial" panose="020B0604020202020204" pitchFamily="34" charset="0"/>
              </a:rPr>
              <a:t>considerar lo siguiente:</a:t>
            </a:r>
          </a:p>
          <a:p>
            <a:pPr marL="990600" lvl="1" indent="-533400" algn="just">
              <a:buFont typeface="Courier New" panose="02070309020205020404" pitchFamily="49" charset="0"/>
              <a:buChar char="o"/>
            </a:pPr>
            <a:r>
              <a:rPr lang="es-ES_tradnl" dirty="0">
                <a:latin typeface="Arial" panose="020B0604020202020204" pitchFamily="34" charset="0"/>
                <a:cs typeface="Arial" panose="020B0604020202020204" pitchFamily="34" charset="0"/>
              </a:rPr>
              <a:t>Una Vista de Usuario es un subconjunto de datos utilizados por un cierto usuario para tomar una decisión o realizar una acción.</a:t>
            </a:r>
          </a:p>
          <a:p>
            <a:pPr marL="990600" lvl="1" indent="-533400" algn="just">
              <a:buFont typeface="Courier New" panose="02070309020205020404" pitchFamily="49" charset="0"/>
              <a:buChar char="o"/>
            </a:pPr>
            <a:r>
              <a:rPr lang="es-ES_tradnl" dirty="0">
                <a:latin typeface="Arial" panose="020B0604020202020204" pitchFamily="34" charset="0"/>
                <a:cs typeface="Arial" panose="020B0604020202020204" pitchFamily="34" charset="0"/>
              </a:rPr>
              <a:t>Corresponde a fuentes formales de información como documentos, formularios, reportes, carpetas, archivos, pantallas, etc.; o a fuentes informales como llamadas telefónicas, contactos personales, etc.</a:t>
            </a:r>
            <a:endParaRPr lang="es-ES" dirty="0">
              <a:latin typeface="Arial" panose="020B0604020202020204" pitchFamily="34" charset="0"/>
              <a:cs typeface="Arial" panose="020B0604020202020204" pitchFamily="34" charset="0"/>
            </a:endParaRPr>
          </a:p>
          <a:p>
            <a:pPr marL="990600" lvl="1" indent="-533400" algn="just">
              <a:buFont typeface="Courier New" panose="02070309020205020404" pitchFamily="49" charset="0"/>
              <a:buChar char="o"/>
            </a:pPr>
            <a:r>
              <a:rPr lang="es-ES_tradnl" dirty="0">
                <a:latin typeface="Arial" panose="020B0604020202020204" pitchFamily="34" charset="0"/>
                <a:cs typeface="Arial" panose="020B0604020202020204" pitchFamily="34" charset="0"/>
              </a:rPr>
              <a:t>Las vistas se obtienen revisando las tareas realizadas por los usuarios y los datos requeridos para llevarlas a cabo</a:t>
            </a:r>
            <a:r>
              <a:rPr lang="es-ES" dirty="0">
                <a:latin typeface="Arial" panose="020B0604020202020204" pitchFamily="34" charset="0"/>
                <a:cs typeface="Arial" panose="020B0604020202020204" pitchFamily="34" charset="0"/>
              </a:rPr>
              <a:t>.</a:t>
            </a:r>
          </a:p>
          <a:p>
            <a:pPr marL="609600" indent="-609600" algn="just"/>
            <a:endParaRPr lang="es-ES_tradnl" dirty="0">
              <a:latin typeface="Arial" panose="020B0604020202020204" pitchFamily="34" charset="0"/>
              <a:cs typeface="Arial" panose="020B0604020202020204" pitchFamily="34"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815D8DC7-4B63-4C2D-B9EE-4FE40463C9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86335" y="4071906"/>
            <a:ext cx="1858965" cy="2422651"/>
          </a:xfrm>
          <a:prstGeom prst="rect">
            <a:avLst/>
          </a:prstGeom>
        </p:spPr>
      </p:pic>
      <p:pic>
        <p:nvPicPr>
          <p:cNvPr id="12" name="Imagen 11" descr="Diagrama&#10;&#10;Descripción generada automáticamente">
            <a:extLst>
              <a:ext uri="{FF2B5EF4-FFF2-40B4-BE49-F238E27FC236}">
                <a16:creationId xmlns:a16="http://schemas.microsoft.com/office/drawing/2014/main" id="{07628C13-ACD8-428B-AC4F-3DDB8E19A97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59654" y="4071906"/>
            <a:ext cx="2513340" cy="1851494"/>
          </a:xfrm>
          <a:prstGeom prst="rect">
            <a:avLst/>
          </a:prstGeom>
        </p:spPr>
      </p:pic>
      <p:pic>
        <p:nvPicPr>
          <p:cNvPr id="15" name="Imagen 14" descr="Interfaz de usuario gráfica, Aplicación, Tabla&#10;&#10;Descripción generada automáticamente">
            <a:extLst>
              <a:ext uri="{FF2B5EF4-FFF2-40B4-BE49-F238E27FC236}">
                <a16:creationId xmlns:a16="http://schemas.microsoft.com/office/drawing/2014/main" id="{1786B842-BE1C-4263-A2C8-F6AF25866E8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172995" y="4047566"/>
            <a:ext cx="2513340" cy="2422652"/>
          </a:xfrm>
          <a:prstGeom prst="rect">
            <a:avLst/>
          </a:prstGeom>
        </p:spPr>
      </p:pic>
    </p:spTree>
    <p:extLst>
      <p:ext uri="{BB962C8B-B14F-4D97-AF65-F5344CB8AC3E}">
        <p14:creationId xmlns:p14="http://schemas.microsoft.com/office/powerpoint/2010/main" val="1620955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598702" y="579441"/>
            <a:ext cx="7620624" cy="492443"/>
          </a:xfrm>
          <a:prstGeom prst="rect">
            <a:avLst/>
          </a:prstGeom>
          <a:noFill/>
        </p:spPr>
        <p:txBody>
          <a:bodyPr wrap="square" rtlCol="0">
            <a:spAutoFit/>
          </a:bodyPr>
          <a:lstStyle/>
          <a:p>
            <a:pPr algn="r"/>
            <a:r>
              <a:rPr lang="es-419" sz="2600" dirty="0">
                <a:solidFill>
                  <a:srgbClr val="FFFFFF"/>
                </a:solidFill>
              </a:rPr>
              <a:t>Identificando Entidades a través de Vistas de Usuario</a:t>
            </a:r>
            <a:endParaRPr lang="es-ES_tradnl" sz="26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10" name="Rectangle 3">
            <a:extLst>
              <a:ext uri="{FF2B5EF4-FFF2-40B4-BE49-F238E27FC236}">
                <a16:creationId xmlns:a16="http://schemas.microsoft.com/office/drawing/2014/main" id="{38F738B1-F5C4-4FCF-AFA8-D0A43F44294B}"/>
              </a:ext>
            </a:extLst>
          </p:cNvPr>
          <p:cNvSpPr txBox="1">
            <a:spLocks noChangeArrowheads="1"/>
          </p:cNvSpPr>
          <p:nvPr/>
        </p:nvSpPr>
        <p:spPr bwMode="auto">
          <a:xfrm>
            <a:off x="251521" y="1322197"/>
            <a:ext cx="4968552" cy="5226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0" lvl="1" indent="-533400" algn="just">
              <a:buFont typeface="Arial" pitchFamily="34" charset="0"/>
              <a:buChar char="•"/>
            </a:pPr>
            <a:r>
              <a:rPr lang="es-ES_tradnl" sz="1800" dirty="0">
                <a:latin typeface="Arial" panose="020B0604020202020204" pitchFamily="34" charset="0"/>
                <a:cs typeface="Arial" panose="020B0604020202020204" pitchFamily="34" charset="0"/>
              </a:rPr>
              <a:t>Ejemplos Vistas de Usuarios:</a:t>
            </a:r>
            <a:endParaRPr lang="es-MX" sz="18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2E5CE37D-F848-41E6-BBBB-887384720171}"/>
              </a:ext>
            </a:extLst>
          </p:cNvPr>
          <p:cNvPicPr>
            <a:picLocks noChangeAspect="1"/>
          </p:cNvPicPr>
          <p:nvPr/>
        </p:nvPicPr>
        <p:blipFill>
          <a:blip r:embed="rId3"/>
          <a:stretch>
            <a:fillRect/>
          </a:stretch>
        </p:blipFill>
        <p:spPr>
          <a:xfrm>
            <a:off x="761999" y="1650185"/>
            <a:ext cx="7600951" cy="4530886"/>
          </a:xfrm>
          <a:prstGeom prst="rect">
            <a:avLst/>
          </a:prstGeom>
        </p:spPr>
      </p:pic>
    </p:spTree>
    <p:extLst>
      <p:ext uri="{BB962C8B-B14F-4D97-AF65-F5344CB8AC3E}">
        <p14:creationId xmlns:p14="http://schemas.microsoft.com/office/powerpoint/2010/main" val="2904103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Entidades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2585323"/>
          </a:xfrm>
          <a:prstGeom prst="rect">
            <a:avLst/>
          </a:prstGeom>
          <a:noFill/>
        </p:spPr>
        <p:txBody>
          <a:bodyPr wrap="square">
            <a:spAutoFit/>
          </a:bodyPr>
          <a:lstStyle/>
          <a:p>
            <a:pPr marL="609600" indent="-609600">
              <a:buFont typeface="Wingdings" panose="05000000000000000000" pitchFamily="2" charset="2"/>
              <a:buChar char="§"/>
            </a:pPr>
            <a:r>
              <a:rPr lang="es-MX" dirty="0">
                <a:latin typeface="Arial" panose="020B0604020202020204" pitchFamily="34" charset="0"/>
                <a:cs typeface="Arial" panose="020B0604020202020204" pitchFamily="34" charset="0"/>
              </a:rPr>
              <a:t>Las convenciones de Notaciones para una entidad en CASE*METHOD de Oracle son:</a:t>
            </a:r>
          </a:p>
          <a:p>
            <a:pPr marL="990600" lvl="1" indent="-533400">
              <a:buFont typeface="Courier New" panose="02070309020205020404" pitchFamily="49" charset="0"/>
              <a:buChar char="o"/>
            </a:pPr>
            <a:r>
              <a:rPr lang="es-MX" dirty="0">
                <a:latin typeface="Arial" panose="020B0604020202020204" pitchFamily="34" charset="0"/>
                <a:cs typeface="Arial" panose="020B0604020202020204" pitchFamily="34" charset="0"/>
              </a:rPr>
              <a:t>Para dibujar las entidades en el diagrama E-R, se utilizan cajas con bordes redondeados de cualquier tamaño.</a:t>
            </a:r>
          </a:p>
          <a:p>
            <a:pPr marL="990600" lvl="1" indent="-533400">
              <a:buFont typeface="Courier New" panose="02070309020205020404" pitchFamily="49" charset="0"/>
              <a:buChar char="o"/>
            </a:pPr>
            <a:r>
              <a:rPr lang="es-MX" dirty="0">
                <a:latin typeface="Arial" panose="020B0604020202020204" pitchFamily="34" charset="0"/>
                <a:cs typeface="Arial" panose="020B0604020202020204" pitchFamily="34" charset="0"/>
              </a:rPr>
              <a:t>Cada entidad lleva un nombre único.</a:t>
            </a:r>
          </a:p>
          <a:p>
            <a:pPr marL="990600" lvl="1" indent="-533400">
              <a:buFont typeface="Courier New" panose="02070309020205020404" pitchFamily="49" charset="0"/>
              <a:buChar char="o"/>
            </a:pPr>
            <a:r>
              <a:rPr lang="es-MX" dirty="0">
                <a:latin typeface="Arial" panose="020B0604020202020204" pitchFamily="34" charset="0"/>
                <a:cs typeface="Arial" panose="020B0604020202020204" pitchFamily="34" charset="0"/>
              </a:rPr>
              <a:t>En nombre está en mayúscula y singular.</a:t>
            </a:r>
          </a:p>
          <a:p>
            <a:pPr marL="609600" indent="-609600"/>
            <a:endParaRPr lang="es-MX" dirty="0">
              <a:latin typeface="Arial" panose="020B0604020202020204" pitchFamily="34" charset="0"/>
              <a:cs typeface="Arial" panose="020B0604020202020204" pitchFamily="34" charset="0"/>
            </a:endParaRPr>
          </a:p>
          <a:p>
            <a:pPr marL="609600" indent="-609600"/>
            <a:r>
              <a:rPr lang="es-MX" dirty="0">
                <a:latin typeface="Arial" panose="020B0604020202020204" pitchFamily="34" charset="0"/>
                <a:cs typeface="Arial" panose="020B0604020202020204" pitchFamily="34" charset="0"/>
              </a:rPr>
              <a:t>Ejemplo:</a:t>
            </a:r>
          </a:p>
          <a:p>
            <a:pPr marL="609600" indent="-609600" algn="just"/>
            <a:endParaRPr lang="es-ES_tradnl"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B3D200FA-2FAC-4188-8214-F8A724F8ED9C}"/>
              </a:ext>
            </a:extLst>
          </p:cNvPr>
          <p:cNvPicPr>
            <a:picLocks noChangeAspect="1"/>
          </p:cNvPicPr>
          <p:nvPr/>
        </p:nvPicPr>
        <p:blipFill>
          <a:blip r:embed="rId3"/>
          <a:stretch>
            <a:fillRect/>
          </a:stretch>
        </p:blipFill>
        <p:spPr>
          <a:xfrm>
            <a:off x="1452562" y="3873819"/>
            <a:ext cx="7019925" cy="1514475"/>
          </a:xfrm>
          <a:prstGeom prst="rect">
            <a:avLst/>
          </a:prstGeom>
        </p:spPr>
      </p:pic>
    </p:spTree>
    <p:extLst>
      <p:ext uri="{BB962C8B-B14F-4D97-AF65-F5344CB8AC3E}">
        <p14:creationId xmlns:p14="http://schemas.microsoft.com/office/powerpoint/2010/main" val="3952988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Atributos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3665619"/>
          </a:xfrm>
          <a:prstGeom prst="rect">
            <a:avLst/>
          </a:prstGeom>
          <a:noFill/>
        </p:spPr>
        <p:txBody>
          <a:bodyPr wrap="square">
            <a:spAutoFit/>
          </a:bodyPr>
          <a:lstStyle/>
          <a:p>
            <a:pPr marL="609600" indent="-60960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Los atributos son </a:t>
            </a:r>
            <a:r>
              <a:rPr lang="es-MX" b="1" dirty="0">
                <a:latin typeface="Arial" panose="020B0604020202020204" pitchFamily="34" charset="0"/>
                <a:cs typeface="Arial" panose="020B0604020202020204" pitchFamily="34" charset="0"/>
              </a:rPr>
              <a:t>información que necesita ser conocida y mantenida de una entidad</a:t>
            </a:r>
            <a:r>
              <a:rPr lang="es-MX" dirty="0">
                <a:latin typeface="Arial" panose="020B0604020202020204" pitchFamily="34" charset="0"/>
                <a:cs typeface="Arial" panose="020B0604020202020204" pitchFamily="34" charset="0"/>
              </a:rPr>
              <a:t>. </a:t>
            </a:r>
          </a:p>
          <a:p>
            <a:pPr marL="609600" indent="-60960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Es una </a:t>
            </a:r>
            <a:r>
              <a:rPr lang="es-MX" b="1" dirty="0">
                <a:latin typeface="Arial" panose="020B0604020202020204" pitchFamily="34" charset="0"/>
                <a:cs typeface="Arial" panose="020B0604020202020204" pitchFamily="34" charset="0"/>
              </a:rPr>
              <a:t>propiedad descriptiva o valor asociado a una entidad</a:t>
            </a:r>
            <a:r>
              <a:rPr lang="es-MX" dirty="0">
                <a:latin typeface="Arial" panose="020B0604020202020204" pitchFamily="34" charset="0"/>
                <a:cs typeface="Arial" panose="020B0604020202020204" pitchFamily="34" charset="0"/>
              </a:rPr>
              <a:t> que sirve para </a:t>
            </a:r>
            <a:r>
              <a:rPr lang="es-ES_tradnl" dirty="0">
                <a:latin typeface="Arial" panose="020B0604020202020204" pitchFamily="34" charset="0"/>
                <a:cs typeface="Arial" panose="020B0604020202020204" pitchFamily="34" charset="0"/>
              </a:rPr>
              <a:t>cualificar, identificar, clasificar o expresar el estado de la entidad.</a:t>
            </a:r>
          </a:p>
          <a:p>
            <a:pPr marL="609600" indent="-60960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Cada atributo tiene un conjunto de valores asociados denominado dominio. El dominio define todos los valores posibles que puede tomar un atributo. En la práctica, la definición del dominio de un atributo requiere como mínimo: el tipo de campo y el largo del campo.</a:t>
            </a:r>
          </a:p>
          <a:p>
            <a:pPr marL="609600" indent="-609600" algn="just">
              <a:lnSpc>
                <a:spcPct val="90000"/>
              </a:lnSpc>
              <a:buFont typeface="Wingdings" panose="05000000000000000000" pitchFamily="2" charset="2"/>
              <a:buChar char="§"/>
            </a:pPr>
            <a:r>
              <a:rPr lang="es-ES_tradnl" dirty="0">
                <a:latin typeface="Arial" panose="020B0604020202020204" pitchFamily="34" charset="0"/>
                <a:cs typeface="Arial" panose="020B0604020202020204" pitchFamily="34" charset="0"/>
              </a:rPr>
              <a:t>Un atributo o conjunto de atributos que identifican particularmente a cada instancia se llama </a:t>
            </a:r>
            <a:r>
              <a:rPr lang="es-ES_tradnl" b="1" dirty="0">
                <a:latin typeface="Arial" panose="020B0604020202020204" pitchFamily="34" charset="0"/>
                <a:cs typeface="Arial" panose="020B0604020202020204" pitchFamily="34" charset="0"/>
              </a:rPr>
              <a:t>Identificador Único</a:t>
            </a:r>
            <a:r>
              <a:rPr lang="es-ES_tradnl" dirty="0">
                <a:latin typeface="Arial" panose="020B0604020202020204" pitchFamily="34" charset="0"/>
                <a:cs typeface="Arial" panose="020B0604020202020204" pitchFamily="34" charset="0"/>
              </a:rPr>
              <a:t> (UID o IDU).</a:t>
            </a:r>
          </a:p>
          <a:p>
            <a:pPr marL="609600" indent="-609600"/>
            <a:endParaRPr lang="es-MX" dirty="0">
              <a:latin typeface="Arial" panose="020B0604020202020204" pitchFamily="34" charset="0"/>
              <a:cs typeface="Arial" panose="020B0604020202020204" pitchFamily="34" charset="0"/>
            </a:endParaRPr>
          </a:p>
          <a:p>
            <a:pPr marL="609600" indent="-609600"/>
            <a:r>
              <a:rPr lang="es-MX" dirty="0">
                <a:latin typeface="Arial" panose="020B0604020202020204" pitchFamily="34" charset="0"/>
                <a:cs typeface="Arial" panose="020B0604020202020204" pitchFamily="34" charset="0"/>
              </a:rPr>
              <a:t>Ejemplo:</a:t>
            </a:r>
          </a:p>
          <a:p>
            <a:pPr marL="609600" indent="-609600" algn="just"/>
            <a:endParaRPr lang="es-ES_tradnl" dirty="0">
              <a:latin typeface="Arial" panose="020B0604020202020204" pitchFamily="34" charset="0"/>
              <a:cs typeface="Arial" panose="020B0604020202020204" pitchFamily="34" charset="0"/>
            </a:endParaRPr>
          </a:p>
        </p:txBody>
      </p:sp>
      <p:pic>
        <p:nvPicPr>
          <p:cNvPr id="5" name="Imagen 4" descr="Imagen que contiene Forma&#10;&#10;Descripción generada automáticamente">
            <a:extLst>
              <a:ext uri="{FF2B5EF4-FFF2-40B4-BE49-F238E27FC236}">
                <a16:creationId xmlns:a16="http://schemas.microsoft.com/office/drawing/2014/main" id="{7B6DCA8D-464E-45D1-B8CD-4E76BE41C3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83657" y="4305300"/>
            <a:ext cx="2757486" cy="2448077"/>
          </a:xfrm>
          <a:prstGeom prst="rect">
            <a:avLst/>
          </a:prstGeom>
        </p:spPr>
      </p:pic>
      <p:sp>
        <p:nvSpPr>
          <p:cNvPr id="8" name="4 Flecha derecha">
            <a:extLst>
              <a:ext uri="{FF2B5EF4-FFF2-40B4-BE49-F238E27FC236}">
                <a16:creationId xmlns:a16="http://schemas.microsoft.com/office/drawing/2014/main" id="{BA24BCA1-588C-420C-A93B-808F888EB795}"/>
              </a:ext>
            </a:extLst>
          </p:cNvPr>
          <p:cNvSpPr/>
          <p:nvPr/>
        </p:nvSpPr>
        <p:spPr>
          <a:xfrm>
            <a:off x="4804396" y="5032600"/>
            <a:ext cx="978408" cy="4846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L"/>
          </a:p>
        </p:txBody>
      </p:sp>
      <p:sp>
        <p:nvSpPr>
          <p:cNvPr id="9" name="5 CuadroTexto">
            <a:extLst>
              <a:ext uri="{FF2B5EF4-FFF2-40B4-BE49-F238E27FC236}">
                <a16:creationId xmlns:a16="http://schemas.microsoft.com/office/drawing/2014/main" id="{A15EE7E4-C828-4CE7-B48C-791ED6380697}"/>
              </a:ext>
            </a:extLst>
          </p:cNvPr>
          <p:cNvSpPr txBox="1"/>
          <p:nvPr/>
        </p:nvSpPr>
        <p:spPr>
          <a:xfrm>
            <a:off x="5956524" y="4581128"/>
            <a:ext cx="1170385" cy="1323439"/>
          </a:xfrm>
          <a:prstGeom prst="rect">
            <a:avLst/>
          </a:prstGeom>
          <a:noFill/>
        </p:spPr>
        <p:txBody>
          <a:bodyPr wrap="none" rtlCol="0">
            <a:spAutoFit/>
          </a:bodyPr>
          <a:lstStyle/>
          <a:p>
            <a:pPr>
              <a:buFont typeface="Wingdings" pitchFamily="2" charset="2"/>
              <a:buChar char="§"/>
            </a:pPr>
            <a:r>
              <a:rPr lang="es-CL" sz="1600" dirty="0">
                <a:latin typeface="Arial" panose="020B0604020202020204" pitchFamily="34" charset="0"/>
                <a:cs typeface="Arial" panose="020B0604020202020204" pitchFamily="34" charset="0"/>
              </a:rPr>
              <a:t> Código</a:t>
            </a:r>
          </a:p>
          <a:p>
            <a:pPr>
              <a:buFont typeface="Wingdings" pitchFamily="2" charset="2"/>
              <a:buChar char="§"/>
            </a:pPr>
            <a:r>
              <a:rPr lang="es-CL" sz="1600" dirty="0">
                <a:latin typeface="Arial" panose="020B0604020202020204" pitchFamily="34" charset="0"/>
                <a:cs typeface="Arial" panose="020B0604020202020204" pitchFamily="34" charset="0"/>
              </a:rPr>
              <a:t> Nombre</a:t>
            </a:r>
          </a:p>
          <a:p>
            <a:pPr>
              <a:buFont typeface="Wingdings" pitchFamily="2" charset="2"/>
              <a:buChar char="§"/>
            </a:pPr>
            <a:r>
              <a:rPr lang="es-CL" sz="1600" dirty="0">
                <a:latin typeface="Arial" panose="020B0604020202020204" pitchFamily="34" charset="0"/>
                <a:cs typeface="Arial" panose="020B0604020202020204" pitchFamily="34" charset="0"/>
              </a:rPr>
              <a:t> Autor(es)</a:t>
            </a:r>
          </a:p>
          <a:p>
            <a:pPr>
              <a:buFont typeface="Wingdings" pitchFamily="2" charset="2"/>
              <a:buChar char="§"/>
            </a:pPr>
            <a:r>
              <a:rPr lang="es-CL" sz="1600" dirty="0">
                <a:latin typeface="Arial" panose="020B0604020202020204" pitchFamily="34" charset="0"/>
                <a:cs typeface="Arial" panose="020B0604020202020204" pitchFamily="34" charset="0"/>
              </a:rPr>
              <a:t> Editorial</a:t>
            </a:r>
          </a:p>
          <a:p>
            <a:pPr>
              <a:buFont typeface="Wingdings" pitchFamily="2" charset="2"/>
              <a:buChar char="§"/>
            </a:pPr>
            <a:r>
              <a:rPr lang="es-CL" sz="1600" dirty="0">
                <a:latin typeface="Arial" panose="020B0604020202020204" pitchFamily="34" charset="0"/>
                <a:cs typeface="Arial" panose="020B0604020202020204" pitchFamily="34" charset="0"/>
              </a:rPr>
              <a:t> ISBN </a:t>
            </a:r>
          </a:p>
        </p:txBody>
      </p:sp>
    </p:spTree>
    <p:extLst>
      <p:ext uri="{BB962C8B-B14F-4D97-AF65-F5344CB8AC3E}">
        <p14:creationId xmlns:p14="http://schemas.microsoft.com/office/powerpoint/2010/main" val="283944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Atributos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1588127"/>
          </a:xfrm>
          <a:prstGeom prst="rect">
            <a:avLst/>
          </a:prstGeom>
          <a:noFill/>
        </p:spPr>
        <p:txBody>
          <a:bodyPr wrap="square">
            <a:spAutoFit/>
          </a:bodyPr>
          <a:lstStyle/>
          <a:p>
            <a:pPr marL="609600" indent="-609600" algn="just">
              <a:lnSpc>
                <a:spcPct val="80000"/>
              </a:lnSpc>
              <a:buFont typeface="Wingdings" panose="05000000000000000000" pitchFamily="2" charset="2"/>
              <a:buChar char="§"/>
            </a:pPr>
            <a:r>
              <a:rPr lang="es-MX" dirty="0">
                <a:latin typeface="Arial" panose="020B0604020202020204" pitchFamily="34" charset="0"/>
                <a:cs typeface="Arial" panose="020B0604020202020204" pitchFamily="34" charset="0"/>
              </a:rPr>
              <a:t>Los atribu</a:t>
            </a:r>
            <a:r>
              <a:rPr lang="es-ES" dirty="0">
                <a:latin typeface="Arial" panose="020B0604020202020204" pitchFamily="34" charset="0"/>
                <a:cs typeface="Arial" panose="020B0604020202020204" pitchFamily="34" charset="0"/>
              </a:rPr>
              <a:t>tos se clasifican como:</a:t>
            </a:r>
          </a:p>
          <a:p>
            <a:pPr marL="1009650" lvl="1" indent="-609600" algn="just">
              <a:lnSpc>
                <a:spcPct val="80000"/>
              </a:lnSpc>
              <a:buFont typeface="Courier New" panose="02070309020205020404" pitchFamily="49" charset="0"/>
              <a:buChar char="o"/>
            </a:pPr>
            <a:r>
              <a:rPr lang="es-ES" dirty="0">
                <a:latin typeface="Arial" panose="020B0604020202020204" pitchFamily="34" charset="0"/>
                <a:cs typeface="Arial" panose="020B0604020202020204" pitchFamily="34" charset="0"/>
              </a:rPr>
              <a:t>Obligatorios (</a:t>
            </a:r>
            <a:r>
              <a:rPr lang="es-ES" b="1" dirty="0">
                <a:latin typeface="Arial" panose="020B0604020202020204" pitchFamily="34" charset="0"/>
                <a:cs typeface="Arial" panose="020B0604020202020204" pitchFamily="34" charset="0"/>
              </a:rPr>
              <a:t>*</a:t>
            </a:r>
            <a:r>
              <a:rPr lang="es-ES" dirty="0">
                <a:latin typeface="Arial" panose="020B0604020202020204" pitchFamily="34" charset="0"/>
                <a:cs typeface="Arial" panose="020B0604020202020204" pitchFamily="34" charset="0"/>
              </a:rPr>
              <a:t>).</a:t>
            </a:r>
          </a:p>
          <a:p>
            <a:pPr marL="1009650" lvl="1" indent="-609600" algn="just">
              <a:lnSpc>
                <a:spcPct val="80000"/>
              </a:lnSpc>
              <a:buFont typeface="Courier New" panose="02070309020205020404" pitchFamily="49" charset="0"/>
              <a:buChar char="o"/>
            </a:pPr>
            <a:r>
              <a:rPr lang="es-ES" dirty="0">
                <a:latin typeface="Arial" panose="020B0604020202020204" pitchFamily="34" charset="0"/>
                <a:cs typeface="Arial" panose="020B0604020202020204" pitchFamily="34" charset="0"/>
              </a:rPr>
              <a:t>Opcionales (o).</a:t>
            </a:r>
            <a:endParaRPr lang="es-MX" dirty="0">
              <a:latin typeface="Arial" panose="020B0604020202020204" pitchFamily="34" charset="0"/>
              <a:cs typeface="Arial" panose="020B0604020202020204" pitchFamily="34" charset="0"/>
            </a:endParaRPr>
          </a:p>
          <a:p>
            <a:pPr marL="609600" indent="-609600"/>
            <a:endParaRPr lang="es-MX" dirty="0">
              <a:latin typeface="Arial" panose="020B0604020202020204" pitchFamily="34" charset="0"/>
              <a:cs typeface="Arial" panose="020B0604020202020204" pitchFamily="34" charset="0"/>
            </a:endParaRPr>
          </a:p>
          <a:p>
            <a:pPr marL="609600" indent="-609600"/>
            <a:r>
              <a:rPr lang="es-MX" dirty="0">
                <a:latin typeface="Arial" panose="020B0604020202020204" pitchFamily="34" charset="0"/>
                <a:cs typeface="Arial" panose="020B0604020202020204" pitchFamily="34" charset="0"/>
              </a:rPr>
              <a:t>Ejemplo:</a:t>
            </a:r>
          </a:p>
          <a:p>
            <a:pPr marL="609600" indent="-609600" algn="just"/>
            <a:endParaRPr lang="es-ES_tradnl" dirty="0">
              <a:latin typeface="Arial" panose="020B0604020202020204" pitchFamily="34" charset="0"/>
              <a:cs typeface="Arial" panose="020B0604020202020204" pitchFamily="34" charset="0"/>
            </a:endParaRPr>
          </a:p>
        </p:txBody>
      </p:sp>
      <p:pic>
        <p:nvPicPr>
          <p:cNvPr id="10" name="Picture 5" descr="C:\Users\user\Documents\DonationCoder\ScreenshotCaptor\Screenshots\Screenshot - 26-08-2012 , 21_57_35.png">
            <a:extLst>
              <a:ext uri="{FF2B5EF4-FFF2-40B4-BE49-F238E27FC236}">
                <a16:creationId xmlns:a16="http://schemas.microsoft.com/office/drawing/2014/main" id="{764A0C3D-1E82-43E0-9B2B-7725D68F5F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3481427"/>
            <a:ext cx="2736304" cy="177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61">
            <a:extLst>
              <a:ext uri="{FF2B5EF4-FFF2-40B4-BE49-F238E27FC236}">
                <a16:creationId xmlns:a16="http://schemas.microsoft.com/office/drawing/2014/main" id="{EC690F6C-9BD6-4800-A197-3E9B59F16E70}"/>
              </a:ext>
            </a:extLst>
          </p:cNvPr>
          <p:cNvSpPr txBox="1">
            <a:spLocks noChangeArrowheads="1"/>
          </p:cNvSpPr>
          <p:nvPr/>
        </p:nvSpPr>
        <p:spPr bwMode="auto">
          <a:xfrm>
            <a:off x="986114" y="3866716"/>
            <a:ext cx="213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defTabSz="228600" eaLnBrk="0" hangingPunct="0">
              <a:defRPr sz="2000">
                <a:solidFill>
                  <a:schemeClr val="tx1"/>
                </a:solidFill>
                <a:latin typeface="Times New Roman" panose="02020603050405020304" pitchFamily="18" charset="0"/>
              </a:defRPr>
            </a:lvl1pPr>
            <a:lvl2pPr marL="742950" indent="-285750" defTabSz="228600" eaLnBrk="0" hangingPunct="0">
              <a:defRPr sz="2000">
                <a:solidFill>
                  <a:schemeClr val="tx1"/>
                </a:solidFill>
                <a:latin typeface="Times New Roman" panose="02020603050405020304" pitchFamily="18" charset="0"/>
              </a:defRPr>
            </a:lvl2pPr>
            <a:lvl3pPr marL="1143000" indent="-228600" defTabSz="228600" eaLnBrk="0" hangingPunct="0">
              <a:defRPr sz="2000">
                <a:solidFill>
                  <a:schemeClr val="tx1"/>
                </a:solidFill>
                <a:latin typeface="Times New Roman" panose="02020603050405020304" pitchFamily="18" charset="0"/>
              </a:defRPr>
            </a:lvl3pPr>
            <a:lvl4pPr marL="1600200" indent="-228600" defTabSz="228600" eaLnBrk="0" hangingPunct="0">
              <a:defRPr sz="2000">
                <a:solidFill>
                  <a:schemeClr val="tx1"/>
                </a:solidFill>
                <a:latin typeface="Times New Roman" panose="02020603050405020304" pitchFamily="18" charset="0"/>
              </a:defRPr>
            </a:lvl4pPr>
            <a:lvl5pPr marL="2057400" indent="-228600" defTabSz="228600" eaLnBrk="0" hangingPunct="0">
              <a:defRPr sz="2000">
                <a:solidFill>
                  <a:schemeClr val="tx1"/>
                </a:solidFill>
                <a:latin typeface="Times New Roman" panose="02020603050405020304" pitchFamily="18" charset="0"/>
              </a:defRPr>
            </a:lvl5pPr>
            <a:lvl6pPr marL="2514600" indent="-228600" defTabSz="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20000"/>
              </a:spcBef>
              <a:buClr>
                <a:srgbClr val="FF0000"/>
              </a:buClr>
              <a:buFont typeface="Arial" panose="020B0604020202020204" pitchFamily="34" charset="0"/>
              <a:buNone/>
            </a:pPr>
            <a:r>
              <a:rPr lang="en-US" sz="1400" b="1" dirty="0">
                <a:latin typeface="Arial" panose="020B0604020202020204" pitchFamily="34" charset="0"/>
                <a:cs typeface="Arial" panose="020B0604020202020204" pitchFamily="34" charset="0"/>
              </a:rPr>
              <a:t>Atributo Obligatorio</a:t>
            </a:r>
          </a:p>
        </p:txBody>
      </p:sp>
      <p:cxnSp>
        <p:nvCxnSpPr>
          <p:cNvPr id="13" name="4 Conector recto">
            <a:extLst>
              <a:ext uri="{FF2B5EF4-FFF2-40B4-BE49-F238E27FC236}">
                <a16:creationId xmlns:a16="http://schemas.microsoft.com/office/drawing/2014/main" id="{71D8CE4B-47A9-4DF0-9A91-1C6DA5265EB4}"/>
              </a:ext>
            </a:extLst>
          </p:cNvPr>
          <p:cNvCxnSpPr/>
          <p:nvPr/>
        </p:nvCxnSpPr>
        <p:spPr>
          <a:xfrm>
            <a:off x="2889016" y="4048757"/>
            <a:ext cx="1136510" cy="0"/>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 Box 161">
            <a:extLst>
              <a:ext uri="{FF2B5EF4-FFF2-40B4-BE49-F238E27FC236}">
                <a16:creationId xmlns:a16="http://schemas.microsoft.com/office/drawing/2014/main" id="{53745BAA-BD38-4C8C-8A88-98B0989B3FB1}"/>
              </a:ext>
            </a:extLst>
          </p:cNvPr>
          <p:cNvSpPr txBox="1">
            <a:spLocks noChangeArrowheads="1"/>
          </p:cNvSpPr>
          <p:nvPr/>
        </p:nvSpPr>
        <p:spPr bwMode="auto">
          <a:xfrm>
            <a:off x="1138398" y="4567176"/>
            <a:ext cx="1921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defTabSz="228600" eaLnBrk="0" hangingPunct="0">
              <a:defRPr sz="2000">
                <a:solidFill>
                  <a:schemeClr val="tx1"/>
                </a:solidFill>
                <a:latin typeface="Times New Roman" panose="02020603050405020304" pitchFamily="18" charset="0"/>
              </a:defRPr>
            </a:lvl1pPr>
            <a:lvl2pPr marL="742950" indent="-285750" defTabSz="228600" eaLnBrk="0" hangingPunct="0">
              <a:defRPr sz="2000">
                <a:solidFill>
                  <a:schemeClr val="tx1"/>
                </a:solidFill>
                <a:latin typeface="Times New Roman" panose="02020603050405020304" pitchFamily="18" charset="0"/>
              </a:defRPr>
            </a:lvl2pPr>
            <a:lvl3pPr marL="1143000" indent="-228600" defTabSz="228600" eaLnBrk="0" hangingPunct="0">
              <a:defRPr sz="2000">
                <a:solidFill>
                  <a:schemeClr val="tx1"/>
                </a:solidFill>
                <a:latin typeface="Times New Roman" panose="02020603050405020304" pitchFamily="18" charset="0"/>
              </a:defRPr>
            </a:lvl3pPr>
            <a:lvl4pPr marL="1600200" indent="-228600" defTabSz="228600" eaLnBrk="0" hangingPunct="0">
              <a:defRPr sz="2000">
                <a:solidFill>
                  <a:schemeClr val="tx1"/>
                </a:solidFill>
                <a:latin typeface="Times New Roman" panose="02020603050405020304" pitchFamily="18" charset="0"/>
              </a:defRPr>
            </a:lvl4pPr>
            <a:lvl5pPr marL="2057400" indent="-228600" defTabSz="228600" eaLnBrk="0" hangingPunct="0">
              <a:defRPr sz="2000">
                <a:solidFill>
                  <a:schemeClr val="tx1"/>
                </a:solidFill>
                <a:latin typeface="Times New Roman" panose="02020603050405020304" pitchFamily="18" charset="0"/>
              </a:defRPr>
            </a:lvl5pPr>
            <a:lvl6pPr marL="2514600" indent="-228600" defTabSz="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20000"/>
              </a:spcBef>
              <a:buClr>
                <a:srgbClr val="FF0000"/>
              </a:buClr>
              <a:buFont typeface="Arial" panose="020B0604020202020204" pitchFamily="34" charset="0"/>
              <a:buNone/>
            </a:pPr>
            <a:r>
              <a:rPr lang="en-US" sz="1400" b="1" dirty="0">
                <a:latin typeface="Arial" panose="020B0604020202020204" pitchFamily="34" charset="0"/>
                <a:cs typeface="Arial" panose="020B0604020202020204" pitchFamily="34" charset="0"/>
              </a:rPr>
              <a:t>Atributo Opcional</a:t>
            </a:r>
          </a:p>
        </p:txBody>
      </p:sp>
      <p:cxnSp>
        <p:nvCxnSpPr>
          <p:cNvPr id="15" name="6 Conector recto">
            <a:extLst>
              <a:ext uri="{FF2B5EF4-FFF2-40B4-BE49-F238E27FC236}">
                <a16:creationId xmlns:a16="http://schemas.microsoft.com/office/drawing/2014/main" id="{3F2829C6-AF2C-435F-8EC3-C5561DB50204}"/>
              </a:ext>
            </a:extLst>
          </p:cNvPr>
          <p:cNvCxnSpPr/>
          <p:nvPr/>
        </p:nvCxnSpPr>
        <p:spPr>
          <a:xfrm>
            <a:off x="2902406" y="4725706"/>
            <a:ext cx="1136510" cy="0"/>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54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Atributos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1754326"/>
          </a:xfrm>
          <a:prstGeom prst="rect">
            <a:avLst/>
          </a:prstGeom>
          <a:noFill/>
        </p:spPr>
        <p:txBody>
          <a:bodyPr wrap="square">
            <a:spAutoFit/>
          </a:bodyPr>
          <a:lstStyle/>
          <a:p>
            <a:pPr marL="609600" indent="-609600">
              <a:buFont typeface="Wingdings" panose="05000000000000000000" pitchFamily="2" charset="2"/>
              <a:buChar char="§"/>
            </a:pPr>
            <a:r>
              <a:rPr lang="es-ES" dirty="0">
                <a:latin typeface="Arial" panose="020B0604020202020204" pitchFamily="34" charset="0"/>
                <a:cs typeface="Arial" panose="020B0604020202020204" pitchFamily="34" charset="0"/>
              </a:rPr>
              <a:t>Los atributos pueden ser simples o compuestos.</a:t>
            </a:r>
          </a:p>
          <a:p>
            <a:pPr marL="609600" indent="-609600" algn="just">
              <a:buFont typeface="Wingdings" panose="05000000000000000000" pitchFamily="2" charset="2"/>
              <a:buChar char="§"/>
            </a:pPr>
            <a:r>
              <a:rPr lang="es-ES" dirty="0">
                <a:latin typeface="Arial" panose="020B0604020202020204" pitchFamily="34" charset="0"/>
                <a:cs typeface="Arial" panose="020B0604020202020204" pitchFamily="34" charset="0"/>
              </a:rPr>
              <a:t>Los atributos también pueden clasificarse en monovalorados o multivalorados.</a:t>
            </a:r>
          </a:p>
          <a:p>
            <a:pPr marL="609600" indent="-609600" algn="just">
              <a:buFont typeface="Wingdings" panose="05000000000000000000" pitchFamily="2" charset="2"/>
              <a:buChar char="§"/>
            </a:pPr>
            <a:r>
              <a:rPr lang="es-ES" dirty="0">
                <a:latin typeface="Arial" panose="020B0604020202020204" pitchFamily="34" charset="0"/>
                <a:cs typeface="Arial" panose="020B0604020202020204" pitchFamily="34" charset="0"/>
              </a:rPr>
              <a:t>Los atributos también pueden  ser  derivados.</a:t>
            </a:r>
          </a:p>
          <a:p>
            <a:pPr marL="609600" indent="-609600">
              <a:buFont typeface="Wingdings" panose="05000000000000000000" pitchFamily="2" charset="2"/>
              <a:buChar char="§"/>
            </a:pPr>
            <a:endParaRPr lang="es-MX" dirty="0">
              <a:latin typeface="Arial" panose="020B0604020202020204" pitchFamily="34" charset="0"/>
              <a:cs typeface="Arial" panose="020B0604020202020204" pitchFamily="34" charset="0"/>
            </a:endParaRPr>
          </a:p>
          <a:p>
            <a:pPr marL="609600" indent="-609600" algn="just">
              <a:buFont typeface="Wingdings" panose="05000000000000000000" pitchFamily="2" charset="2"/>
              <a:buChar char="§"/>
            </a:pPr>
            <a:endParaRPr lang="es-ES_tradnl" dirty="0">
              <a:latin typeface="Arial" panose="020B0604020202020204" pitchFamily="34" charset="0"/>
              <a:cs typeface="Arial" panose="020B0604020202020204" pitchFamily="34" charset="0"/>
            </a:endParaRPr>
          </a:p>
        </p:txBody>
      </p:sp>
      <p:pic>
        <p:nvPicPr>
          <p:cNvPr id="7" name="Imagen 6" descr="Calendario&#10;&#10;Descripción generada automáticamente con confianza baja">
            <a:extLst>
              <a:ext uri="{FF2B5EF4-FFF2-40B4-BE49-F238E27FC236}">
                <a16:creationId xmlns:a16="http://schemas.microsoft.com/office/drawing/2014/main" id="{54E9DF79-1E1F-4D37-82A4-8E6DA566AAA1}"/>
              </a:ext>
            </a:extLst>
          </p:cNvPr>
          <p:cNvPicPr>
            <a:picLocks noChangeAspect="1"/>
          </p:cNvPicPr>
          <p:nvPr/>
        </p:nvPicPr>
        <p:blipFill>
          <a:blip r:embed="rId3"/>
          <a:stretch>
            <a:fillRect/>
          </a:stretch>
        </p:blipFill>
        <p:spPr>
          <a:xfrm>
            <a:off x="1005840" y="3048539"/>
            <a:ext cx="7132320" cy="2324100"/>
          </a:xfrm>
          <a:prstGeom prst="rect">
            <a:avLst/>
          </a:prstGeom>
        </p:spPr>
      </p:pic>
    </p:spTree>
    <p:extLst>
      <p:ext uri="{BB962C8B-B14F-4D97-AF65-F5344CB8AC3E}">
        <p14:creationId xmlns:p14="http://schemas.microsoft.com/office/powerpoint/2010/main" val="3935730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Atributos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2862322"/>
          </a:xfrm>
          <a:prstGeom prst="rect">
            <a:avLst/>
          </a:prstGeom>
          <a:noFill/>
        </p:spPr>
        <p:txBody>
          <a:bodyPr wrap="square">
            <a:spAutoFit/>
          </a:bodyPr>
          <a:lstStyle/>
          <a:p>
            <a:pPr marL="609600" indent="-609600" algn="just">
              <a:buFont typeface="Wingdings" panose="05000000000000000000" pitchFamily="2" charset="2"/>
              <a:buChar char="§"/>
            </a:pPr>
            <a:r>
              <a:rPr lang="es-MX" dirty="0">
                <a:latin typeface="Arial" panose="020B0604020202020204" pitchFamily="34" charset="0"/>
                <a:cs typeface="Arial" panose="020B0604020202020204" pitchFamily="34" charset="0"/>
              </a:rPr>
              <a:t>Convenciones que rigen para representar los atributos en un Modelo E/R:</a:t>
            </a:r>
          </a:p>
          <a:p>
            <a:pPr marL="100965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Singular y en minúsculas.</a:t>
            </a:r>
          </a:p>
          <a:p>
            <a:pPr marL="100965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Descomponer el atributo cuando sea necesario.</a:t>
            </a:r>
          </a:p>
          <a:p>
            <a:pPr marL="100965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Las fechas no se descomponen, aunque dependerá de las necesidades de la organización.</a:t>
            </a:r>
          </a:p>
          <a:p>
            <a:pPr marL="1009650" lvl="1" indent="-609600" algn="just">
              <a:buFont typeface="Courier New" panose="02070309020205020404" pitchFamily="49" charset="0"/>
              <a:buChar char="o"/>
            </a:pPr>
            <a:r>
              <a:rPr lang="es-MX" dirty="0">
                <a:latin typeface="Arial" panose="020B0604020202020204" pitchFamily="34" charset="0"/>
                <a:cs typeface="Arial" panose="020B0604020202020204" pitchFamily="34" charset="0"/>
              </a:rPr>
              <a:t>Verificar que el atributo tenga un solo valor para cada instancia de la entidad.</a:t>
            </a:r>
          </a:p>
          <a:p>
            <a:pPr marL="609600" indent="-609600">
              <a:buFont typeface="Wingdings" panose="05000000000000000000" pitchFamily="2" charset="2"/>
              <a:buChar char="§"/>
            </a:pPr>
            <a:endParaRPr lang="es-MX" dirty="0">
              <a:latin typeface="Arial" panose="020B0604020202020204" pitchFamily="34" charset="0"/>
              <a:cs typeface="Arial" panose="020B0604020202020204" pitchFamily="34" charset="0"/>
            </a:endParaRPr>
          </a:p>
          <a:p>
            <a:pPr marL="609600" indent="-609600" algn="just">
              <a:buFont typeface="Wingdings" panose="05000000000000000000" pitchFamily="2" charset="2"/>
              <a:buChar char="§"/>
            </a:pPr>
            <a:endParaRPr lang="es-ES_tradnl"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EEAC2E3E-65DD-4EAB-9190-CF031405851F}"/>
              </a:ext>
            </a:extLst>
          </p:cNvPr>
          <p:cNvPicPr>
            <a:picLocks noChangeAspect="1"/>
          </p:cNvPicPr>
          <p:nvPr/>
        </p:nvPicPr>
        <p:blipFill>
          <a:blip r:embed="rId3"/>
          <a:stretch>
            <a:fillRect/>
          </a:stretch>
        </p:blipFill>
        <p:spPr>
          <a:xfrm>
            <a:off x="4361346" y="3810313"/>
            <a:ext cx="2478021" cy="2271519"/>
          </a:xfrm>
          <a:prstGeom prst="rect">
            <a:avLst/>
          </a:prstGeom>
        </p:spPr>
      </p:pic>
    </p:spTree>
    <p:extLst>
      <p:ext uri="{BB962C8B-B14F-4D97-AF65-F5344CB8AC3E}">
        <p14:creationId xmlns:p14="http://schemas.microsoft.com/office/powerpoint/2010/main" val="126895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Objetivos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893058"/>
            <a:ext cx="8145194" cy="2336024"/>
          </a:xfrm>
          <a:prstGeom prst="rect">
            <a:avLst/>
          </a:prstGeom>
          <a:noFill/>
        </p:spPr>
        <p:txBody>
          <a:bodyPr wrap="square" rtlCol="0">
            <a:spAutoFit/>
          </a:bodyPr>
          <a:lstStyle/>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Entender los objetivos del Modelo Conceptual en el Modelamiento de una Base de Datos</a:t>
            </a:r>
            <a:r>
              <a:rPr lang="es-ES" dirty="0">
                <a:latin typeface="Arial" panose="020B0604020202020204" pitchFamily="34" charset="0"/>
                <a:cs typeface="Arial" panose="020B0604020202020204" pitchFamily="34" charset="0"/>
              </a:rPr>
              <a:t>.</a:t>
            </a:r>
          </a:p>
          <a:p>
            <a:pPr marL="342900" indent="-34290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Definir  y describir las características de un Modelo Entidad Relación.</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Definir que es una Entidad y su representación en el Modelo Entidad Relación.</a:t>
            </a:r>
            <a:endParaRPr lang="es-ES" dirty="0">
              <a:latin typeface="Arial" panose="020B0604020202020204" pitchFamily="34" charset="0"/>
              <a:cs typeface="Arial" panose="020B0604020202020204" pitchFamily="34" charset="0"/>
            </a:endParaRPr>
          </a:p>
          <a:p>
            <a:pPr marL="342900" indent="-34290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Cómo identificar las Entidades a partir de las narrativas del usuarios.</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Cómo identificar las Entidades a partir de Vistas de Usuarios.</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Definir que es un Atributo de una Entidad.</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Cómo identificar los atributos para las Entidades.</a:t>
            </a:r>
            <a:endParaRPr lang="es-ES" dirty="0">
              <a:latin typeface="Arial" panose="020B0604020202020204" pitchFamily="34" charset="0"/>
              <a:cs typeface="Arial" panose="020B0604020202020204" pitchFamily="34" charset="0"/>
            </a:endParaRPr>
          </a:p>
        </p:txBody>
      </p:sp>
      <p:pic>
        <p:nvPicPr>
          <p:cNvPr id="8" name="Imagen 7" descr="Icono&#10;&#10;Descripción generada automáticamente">
            <a:extLst>
              <a:ext uri="{FF2B5EF4-FFF2-40B4-BE49-F238E27FC236}">
                <a16:creationId xmlns:a16="http://schemas.microsoft.com/office/drawing/2014/main" id="{79CA5C71-61FD-4C9F-81BD-E2BDED1DDE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884" y="3872197"/>
            <a:ext cx="2173365" cy="20212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Atributos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590931"/>
          </a:xfrm>
          <a:prstGeom prst="rect">
            <a:avLst/>
          </a:prstGeom>
          <a:noFill/>
        </p:spPr>
        <p:txBody>
          <a:bodyPr wrap="square" rtlCol="0">
            <a:spAutoFit/>
          </a:bodyPr>
          <a:lstStyle/>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6AF3DB4B-52E2-4F41-8B8F-24AE0D7B66F0}"/>
              </a:ext>
            </a:extLst>
          </p:cNvPr>
          <p:cNvSpPr txBox="1"/>
          <p:nvPr/>
        </p:nvSpPr>
        <p:spPr>
          <a:xfrm>
            <a:off x="598700" y="1407084"/>
            <a:ext cx="8069437" cy="1754326"/>
          </a:xfrm>
          <a:prstGeom prst="rect">
            <a:avLst/>
          </a:prstGeom>
          <a:noFill/>
        </p:spPr>
        <p:txBody>
          <a:bodyPr wrap="square">
            <a:spAutoFit/>
          </a:bodyPr>
          <a:lstStyle/>
          <a:p>
            <a:pPr marL="742950" lvl="1" indent="-285750" algn="just">
              <a:buFont typeface="Wingdings" panose="05000000000000000000" pitchFamily="2" charset="2"/>
              <a:buChar char="§"/>
            </a:pPr>
            <a:r>
              <a:rPr lang="es-MX" dirty="0">
                <a:latin typeface="Arial" panose="020B0604020202020204" pitchFamily="34" charset="0"/>
                <a:cs typeface="Arial" panose="020B0604020202020204" pitchFamily="34" charset="0"/>
              </a:rPr>
              <a:t>El siguiente ejemplo visualiza esta situación: En ESTUDIANTE el atributo notas es multivalorado, entonces  es necesario  crear una nueva entidad que contenga las notas del estudiante y establecer  una relación entre la nueva entidad  creada y ESTUDIANTE.</a:t>
            </a:r>
          </a:p>
          <a:p>
            <a:pPr marL="609600" indent="-609600">
              <a:buFont typeface="Wingdings" panose="05000000000000000000" pitchFamily="2" charset="2"/>
              <a:buChar char="§"/>
            </a:pPr>
            <a:endParaRPr lang="es-MX" dirty="0">
              <a:latin typeface="Arial" panose="020B0604020202020204" pitchFamily="34" charset="0"/>
              <a:cs typeface="Arial" panose="020B0604020202020204" pitchFamily="34" charset="0"/>
            </a:endParaRPr>
          </a:p>
          <a:p>
            <a:pPr marL="609600" indent="-609600" algn="just">
              <a:buFont typeface="Wingdings" panose="05000000000000000000" pitchFamily="2" charset="2"/>
              <a:buChar char="§"/>
            </a:pPr>
            <a:endParaRPr lang="es-ES_tradnl" dirty="0">
              <a:latin typeface="Arial" panose="020B0604020202020204" pitchFamily="34" charset="0"/>
              <a:cs typeface="Arial" panose="020B0604020202020204" pitchFamily="34" charset="0"/>
            </a:endParaRPr>
          </a:p>
        </p:txBody>
      </p:sp>
      <p:pic>
        <p:nvPicPr>
          <p:cNvPr id="5" name="Imagen 4" descr="Texto&#10;&#10;Descripción generada automáticamente con confianza media">
            <a:extLst>
              <a:ext uri="{FF2B5EF4-FFF2-40B4-BE49-F238E27FC236}">
                <a16:creationId xmlns:a16="http://schemas.microsoft.com/office/drawing/2014/main" id="{47681CA6-3C35-46BE-8B97-66E3AA4E68AD}"/>
              </a:ext>
            </a:extLst>
          </p:cNvPr>
          <p:cNvPicPr>
            <a:picLocks noChangeAspect="1"/>
          </p:cNvPicPr>
          <p:nvPr/>
        </p:nvPicPr>
        <p:blipFill>
          <a:blip r:embed="rId3"/>
          <a:stretch>
            <a:fillRect/>
          </a:stretch>
        </p:blipFill>
        <p:spPr>
          <a:xfrm>
            <a:off x="1524000" y="2923160"/>
            <a:ext cx="2959510" cy="1877439"/>
          </a:xfrm>
          <a:prstGeom prst="rect">
            <a:avLst/>
          </a:prstGeom>
        </p:spPr>
      </p:pic>
      <p:pic>
        <p:nvPicPr>
          <p:cNvPr id="9" name="Picture 4" descr="http://aulaweb.uca.edu.ni/blogs/isti/files/2013/02/nuevo-ingreso.jpg">
            <a:extLst>
              <a:ext uri="{FF2B5EF4-FFF2-40B4-BE49-F238E27FC236}">
                <a16:creationId xmlns:a16="http://schemas.microsoft.com/office/drawing/2014/main" id="{C60341BA-8F3E-4E71-A33B-68012032F3DB}"/>
              </a:ext>
            </a:extLst>
          </p:cNvPr>
          <p:cNvPicPr>
            <a:picLocks noChangeAspect="1" noChangeArrowheads="1"/>
          </p:cNvPicPr>
          <p:nvPr/>
        </p:nvPicPr>
        <p:blipFill>
          <a:blip r:embed="rId4" cstate="print"/>
          <a:srcRect/>
          <a:stretch>
            <a:fillRect/>
          </a:stretch>
        </p:blipFill>
        <p:spPr bwMode="auto">
          <a:xfrm>
            <a:off x="5301817" y="2817763"/>
            <a:ext cx="2788197" cy="2088232"/>
          </a:xfrm>
          <a:prstGeom prst="rect">
            <a:avLst/>
          </a:prstGeom>
          <a:noFill/>
        </p:spPr>
      </p:pic>
    </p:spTree>
    <p:extLst>
      <p:ext uri="{BB962C8B-B14F-4D97-AF65-F5344CB8AC3E}">
        <p14:creationId xmlns:p14="http://schemas.microsoft.com/office/powerpoint/2010/main" val="149864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Resumen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15888" y="1445383"/>
            <a:ext cx="8145194" cy="2834622"/>
          </a:xfrm>
          <a:prstGeom prst="rect">
            <a:avLst/>
          </a:prstGeom>
          <a:noFill/>
        </p:spPr>
        <p:txBody>
          <a:bodyPr wrap="square" rtlCol="0">
            <a:spAutoFit/>
          </a:bodyPr>
          <a:lstStyle/>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comprendieron los objetivos del Modelo Conceptual en el Modelamiento de una Base de Datos</a:t>
            </a:r>
            <a:r>
              <a:rPr lang="es-ES" dirty="0">
                <a:latin typeface="Arial" panose="020B0604020202020204" pitchFamily="34" charset="0"/>
                <a:cs typeface="Arial" panose="020B0604020202020204" pitchFamily="34" charset="0"/>
              </a:rPr>
              <a:t>.</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a:t>
            </a:r>
            <a:r>
              <a:rPr lang="es-ES" dirty="0">
                <a:latin typeface="Arial" panose="020B0604020202020204" pitchFamily="34" charset="0"/>
                <a:cs typeface="Arial" panose="020B0604020202020204" pitchFamily="34" charset="0"/>
              </a:rPr>
              <a:t>definieron  y describieron las características de un Modelo Entidad Relación.</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a:t>
            </a:r>
            <a:r>
              <a:rPr lang="es-ES" dirty="0">
                <a:latin typeface="Arial" panose="020B0604020202020204" pitchFamily="34" charset="0"/>
                <a:cs typeface="Arial" panose="020B0604020202020204" pitchFamily="34" charset="0"/>
              </a:rPr>
              <a:t>definió </a:t>
            </a:r>
            <a:r>
              <a:rPr lang="es-CL" dirty="0">
                <a:latin typeface="Arial" panose="020B0604020202020204" pitchFamily="34" charset="0"/>
                <a:cs typeface="Arial" panose="020B0604020202020204" pitchFamily="34" charset="0"/>
              </a:rPr>
              <a:t>que es una Entidad y su representación en el Modelo Entidad Relación.</a:t>
            </a:r>
            <a:endParaRPr lang="es-ES"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Se explicó cómo identificar las Entidades a partir de las narrativas del usuarios.</a:t>
            </a:r>
          </a:p>
          <a:p>
            <a:pPr marL="285750" indent="-28575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Se explicó c</a:t>
            </a:r>
            <a:r>
              <a:rPr lang="es-CL" dirty="0" err="1">
                <a:latin typeface="Arial" panose="020B0604020202020204" pitchFamily="34" charset="0"/>
                <a:cs typeface="Arial" panose="020B0604020202020204" pitchFamily="34" charset="0"/>
              </a:rPr>
              <a:t>ómo</a:t>
            </a:r>
            <a:r>
              <a:rPr lang="es-CL" dirty="0">
                <a:latin typeface="Arial" panose="020B0604020202020204" pitchFamily="34" charset="0"/>
                <a:cs typeface="Arial" panose="020B0604020202020204" pitchFamily="34" charset="0"/>
              </a:rPr>
              <a:t> identificar las Entidades a partir de Vistas de Usuarios.</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a:t>
            </a:r>
            <a:r>
              <a:rPr lang="es-ES" dirty="0">
                <a:latin typeface="Arial" panose="020B0604020202020204" pitchFamily="34" charset="0"/>
                <a:cs typeface="Arial" panose="020B0604020202020204" pitchFamily="34" charset="0"/>
              </a:rPr>
              <a:t>definió</a:t>
            </a:r>
            <a:r>
              <a:rPr lang="es-CL" dirty="0">
                <a:latin typeface="Arial" panose="020B0604020202020204" pitchFamily="34" charset="0"/>
                <a:cs typeface="Arial" panose="020B0604020202020204" pitchFamily="34" charset="0"/>
              </a:rPr>
              <a:t> que es un Atributo de una Entidad.</a:t>
            </a:r>
          </a:p>
          <a:p>
            <a:pPr marL="285750" indent="-285750" algn="just">
              <a:lnSpc>
                <a:spcPct val="90000"/>
              </a:lnSpc>
              <a:buFont typeface="Wingdings" panose="05000000000000000000" pitchFamily="2" charset="2"/>
              <a:buChar char="§"/>
            </a:pPr>
            <a:r>
              <a:rPr lang="es-ES" dirty="0">
                <a:latin typeface="Arial" panose="020B0604020202020204" pitchFamily="34" charset="0"/>
                <a:cs typeface="Arial" panose="020B0604020202020204" pitchFamily="34" charset="0"/>
              </a:rPr>
              <a:t>Se explicó cómo identificar </a:t>
            </a:r>
            <a:r>
              <a:rPr lang="es-CL" dirty="0">
                <a:latin typeface="Arial" panose="020B0604020202020204" pitchFamily="34" charset="0"/>
                <a:cs typeface="Arial" panose="020B0604020202020204" pitchFamily="34" charset="0"/>
              </a:rPr>
              <a:t>los atributos para las Entidades.</a:t>
            </a:r>
            <a:endParaRPr lang="es-ES" dirty="0">
              <a:latin typeface="Arial" panose="020B0604020202020204" pitchFamily="34" charset="0"/>
              <a:cs typeface="Arial" panose="020B0604020202020204" pitchFamily="34" charset="0"/>
            </a:endParaRPr>
          </a:p>
        </p:txBody>
      </p:sp>
      <p:pic>
        <p:nvPicPr>
          <p:cNvPr id="5" name="Picture 2" descr="http://1.bp.blogspot.com/_RqJDNYG54ms/Sw8Xel4RxEI/AAAAAAAAAAM/YsM0M1Y291A/s320/20080616-20080614-Trab%2520cooperativo.jpg">
            <a:extLst>
              <a:ext uri="{FF2B5EF4-FFF2-40B4-BE49-F238E27FC236}">
                <a16:creationId xmlns:a16="http://schemas.microsoft.com/office/drawing/2014/main" id="{90DFE86D-A36B-4468-9AF4-ADD99339E65E}"/>
              </a:ext>
            </a:extLst>
          </p:cNvPr>
          <p:cNvPicPr>
            <a:picLocks noChangeAspect="1" noChangeArrowheads="1"/>
          </p:cNvPicPr>
          <p:nvPr/>
        </p:nvPicPr>
        <p:blipFill>
          <a:blip r:embed="rId2" cstate="print"/>
          <a:srcRect/>
          <a:stretch>
            <a:fillRect/>
          </a:stretch>
        </p:blipFill>
        <p:spPr bwMode="auto">
          <a:xfrm>
            <a:off x="6498634" y="4347877"/>
            <a:ext cx="2129478" cy="2129479"/>
          </a:xfrm>
          <a:prstGeom prst="rect">
            <a:avLst/>
          </a:prstGeom>
          <a:noFill/>
        </p:spPr>
      </p:pic>
    </p:spTree>
    <p:extLst>
      <p:ext uri="{BB962C8B-B14F-4D97-AF65-F5344CB8AC3E}">
        <p14:creationId xmlns:p14="http://schemas.microsoft.com/office/powerpoint/2010/main" val="37268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Modelo Conceptual</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3804118"/>
          </a:xfrm>
          <a:prstGeom prst="rect">
            <a:avLst/>
          </a:prstGeom>
          <a:noFill/>
        </p:spPr>
        <p:txBody>
          <a:bodyPr wrap="square" rtlCol="0">
            <a:spAutoFit/>
          </a:bodyPr>
          <a:lstStyle/>
          <a:p>
            <a:pPr marL="285750" indent="-285750" algn="just">
              <a:buFont typeface="Wingdings" panose="05000000000000000000" pitchFamily="2" charset="2"/>
              <a:buChar char="§"/>
            </a:pPr>
            <a:r>
              <a:rPr lang="es-CL" dirty="0">
                <a:latin typeface="Arial" panose="020B0604020202020204" pitchFamily="34" charset="0"/>
                <a:cs typeface="Arial" panose="020B0604020202020204" pitchFamily="34" charset="0"/>
              </a:rPr>
              <a:t>El diseño conceptual de bases de datos, permite crear un modelo que tiene una descripción concisa de los requerimientos de los usuarios. A este modelo de datos de alto nivel se le denomina </a:t>
            </a:r>
            <a:r>
              <a:rPr lang="es-CL" b="1" dirty="0">
                <a:latin typeface="Arial" panose="020B0604020202020204" pitchFamily="34" charset="0"/>
                <a:cs typeface="Arial" panose="020B0604020202020204" pitchFamily="34" charset="0"/>
              </a:rPr>
              <a:t>Modelo Conceptual </a:t>
            </a:r>
            <a:r>
              <a:rPr lang="es-CL" dirty="0">
                <a:latin typeface="Arial" panose="020B0604020202020204" pitchFamily="34" charset="0"/>
                <a:cs typeface="Arial" panose="020B0604020202020204" pitchFamily="34" charset="0"/>
              </a:rPr>
              <a:t>o </a:t>
            </a:r>
            <a:r>
              <a:rPr lang="es-CL" b="1" dirty="0">
                <a:latin typeface="Arial" panose="020B0604020202020204" pitchFamily="34" charset="0"/>
                <a:cs typeface="Arial" panose="020B0604020202020204" pitchFamily="34" charset="0"/>
              </a:rPr>
              <a:t>Modelo Entidad-Relación</a:t>
            </a:r>
            <a:r>
              <a:rPr lang="es-CL"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endParaRPr lang="es-ES"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s-ES" dirty="0">
                <a:latin typeface="Arial" panose="020B0604020202020204" pitchFamily="34" charset="0"/>
                <a:cs typeface="Arial" panose="020B0604020202020204" pitchFamily="34" charset="0"/>
              </a:rPr>
              <a:t>Un modelo conceptual de datos identifica las relaciones de más alto nivel entre las diferentes entidades.</a:t>
            </a:r>
          </a:p>
          <a:p>
            <a:pPr marL="285750" indent="-285750" algn="just">
              <a:buFont typeface="Wingdings" panose="05000000000000000000" pitchFamily="2" charset="2"/>
              <a:buChar char="§"/>
            </a:pPr>
            <a:endParaRPr lang="es-CL"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Su objetivo, es captar toda la información del mundo real (organización) que se desea representar en el mundo informático. En este proceso es importante abstraer los detalles sin importancia y representar tan sólo aquella información que sea relevante </a:t>
            </a:r>
            <a:r>
              <a:rPr lang="es-ES" sz="1800" dirty="0">
                <a:latin typeface="Arial" panose="020B0604020202020204" pitchFamily="34" charset="0"/>
                <a:cs typeface="Arial" panose="020B0604020202020204" pitchFamily="34" charset="0"/>
              </a:rPr>
              <a:t>y que sirvan de base para las demás etapas del diseño.</a:t>
            </a:r>
          </a:p>
          <a:p>
            <a:pPr algn="just">
              <a:lnSpc>
                <a:spcPct val="90000"/>
              </a:lnSpc>
            </a:pPr>
            <a:endParaRPr lang="es-ES" sz="1800" dirty="0">
              <a:latin typeface="Arial" panose="020B0604020202020204" pitchFamily="34" charset="0"/>
              <a:cs typeface="Arial" panose="020B0604020202020204" pitchFamily="34" charset="0"/>
            </a:endParaRPr>
          </a:p>
        </p:txBody>
      </p:sp>
      <p:pic>
        <p:nvPicPr>
          <p:cNvPr id="5" name="Imagen 1">
            <a:extLst>
              <a:ext uri="{FF2B5EF4-FFF2-40B4-BE49-F238E27FC236}">
                <a16:creationId xmlns:a16="http://schemas.microsoft.com/office/drawing/2014/main" id="{2D93B609-CD83-4920-8623-3A10EA90D57A}"/>
              </a:ext>
            </a:extLst>
          </p:cNvPr>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6747831" y="5126564"/>
            <a:ext cx="1731436" cy="1731436"/>
          </a:xfrm>
          <a:prstGeom prst="rect">
            <a:avLst/>
          </a:prstGeom>
        </p:spPr>
      </p:pic>
    </p:spTree>
    <p:extLst>
      <p:ext uri="{BB962C8B-B14F-4D97-AF65-F5344CB8AC3E}">
        <p14:creationId xmlns:p14="http://schemas.microsoft.com/office/powerpoint/2010/main" val="29610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Modelo Conceptual</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3690241"/>
          </a:xfrm>
          <a:prstGeom prst="rect">
            <a:avLst/>
          </a:prstGeom>
          <a:noFill/>
        </p:spPr>
        <p:txBody>
          <a:bodyPr wrap="square" rtlCol="0">
            <a:spAutoFit/>
          </a:bodyPr>
          <a:lstStyle/>
          <a:p>
            <a:pPr algn="just">
              <a:lnSpc>
                <a:spcPct val="80000"/>
              </a:lnSpc>
            </a:pPr>
            <a:r>
              <a:rPr lang="es-CL" dirty="0">
                <a:latin typeface="Arial" panose="020B0604020202020204" pitchFamily="34" charset="0"/>
                <a:cs typeface="Arial" panose="020B0604020202020204" pitchFamily="34" charset="0"/>
              </a:rPr>
              <a:t>¿Qué son las Reglas del Negocio?</a:t>
            </a:r>
          </a:p>
          <a:p>
            <a:pPr algn="just">
              <a:lnSpc>
                <a:spcPct val="80000"/>
              </a:lnSpc>
            </a:pPr>
            <a:endParaRPr lang="es-CL" dirty="0">
              <a:latin typeface="Arial" panose="020B0604020202020204" pitchFamily="34" charset="0"/>
              <a:cs typeface="Arial" panose="020B0604020202020204" pitchFamily="34" charset="0"/>
            </a:endParaRPr>
          </a:p>
          <a:p>
            <a:pPr algn="just">
              <a:lnSpc>
                <a:spcPct val="80000"/>
              </a:lnSpc>
            </a:pPr>
            <a:r>
              <a:rPr lang="es-CL" dirty="0">
                <a:latin typeface="Arial" panose="020B0604020202020204" pitchFamily="34" charset="0"/>
                <a:cs typeface="Arial" panose="020B0604020202020204" pitchFamily="34" charset="0"/>
              </a:rPr>
              <a:t>En términos literales aquello que se necesita para el manejo del negocio. Son las </a:t>
            </a:r>
            <a:r>
              <a:rPr lang="es-ES" dirty="0">
                <a:latin typeface="Arial" panose="020B0604020202020204" pitchFamily="34" charset="0"/>
                <a:cs typeface="Arial" panose="020B0604020202020204" pitchFamily="34" charset="0"/>
              </a:rPr>
              <a:t>políticas, normas, operaciones, definiciones y restricciones </a:t>
            </a:r>
            <a:r>
              <a:rPr lang="es-CL" dirty="0">
                <a:latin typeface="Arial" panose="020B0604020202020204" pitchFamily="34" charset="0"/>
                <a:cs typeface="Arial" panose="020B0604020202020204" pitchFamily="34" charset="0"/>
              </a:rPr>
              <a:t> que determinan como se lleva el día a día cada una de la operaciones en la organización.</a:t>
            </a:r>
          </a:p>
          <a:p>
            <a:pPr algn="just">
              <a:lnSpc>
                <a:spcPct val="80000"/>
              </a:lnSpc>
            </a:pPr>
            <a:endParaRPr lang="es-CL" dirty="0">
              <a:latin typeface="Arial" panose="020B0604020202020204" pitchFamily="34" charset="0"/>
              <a:cs typeface="Arial" panose="020B0604020202020204" pitchFamily="34" charset="0"/>
            </a:endParaRPr>
          </a:p>
          <a:p>
            <a:pPr algn="just">
              <a:lnSpc>
                <a:spcPct val="80000"/>
              </a:lnSpc>
            </a:pPr>
            <a:endParaRPr lang="es-CL" dirty="0">
              <a:latin typeface="Arial" panose="020B0604020202020204" pitchFamily="34" charset="0"/>
              <a:cs typeface="Arial" panose="020B0604020202020204" pitchFamily="34" charset="0"/>
            </a:endParaRPr>
          </a:p>
          <a:p>
            <a:pPr algn="just">
              <a:lnSpc>
                <a:spcPct val="80000"/>
              </a:lnSpc>
            </a:pPr>
            <a:r>
              <a:rPr lang="es-CL" dirty="0">
                <a:latin typeface="Arial" panose="020B0604020202020204" pitchFamily="34" charset="0"/>
                <a:cs typeface="Arial" panose="020B0604020202020204" pitchFamily="34" charset="0"/>
              </a:rPr>
              <a:t>Ejemplos de Reglas del Negocio:</a:t>
            </a:r>
          </a:p>
          <a:p>
            <a:pPr algn="just">
              <a:lnSpc>
                <a:spcPct val="80000"/>
              </a:lnSpc>
            </a:pPr>
            <a:endParaRPr lang="es-CL" dirty="0">
              <a:latin typeface="Arial" panose="020B0604020202020204" pitchFamily="34" charset="0"/>
              <a:cs typeface="Arial" panose="020B0604020202020204" pitchFamily="34" charset="0"/>
            </a:endParaRPr>
          </a:p>
          <a:p>
            <a:pPr marL="285750" indent="-285750" algn="just">
              <a:lnSpc>
                <a:spcPct val="80000"/>
              </a:lnSpc>
              <a:buFont typeface="Wingdings" panose="05000000000000000000" pitchFamily="2" charset="2"/>
              <a:buChar char="v"/>
            </a:pPr>
            <a:r>
              <a:rPr lang="es-ES" dirty="0">
                <a:latin typeface="Arial" panose="020B0604020202020204" pitchFamily="34" charset="0"/>
                <a:cs typeface="Arial" panose="020B0604020202020204" pitchFamily="34" charset="0"/>
              </a:rPr>
              <a:t>Un cliente que efectúa compras por más de $300.000 al año es un cliente de tipo "Premium", A estos clientes le aplicamos un descuento del 20%  en todas las compras que efectúe al año siguiente.</a:t>
            </a:r>
          </a:p>
          <a:p>
            <a:pPr algn="just">
              <a:lnSpc>
                <a:spcPct val="80000"/>
              </a:lnSpc>
            </a:pPr>
            <a:endParaRPr lang="es-ES" dirty="0">
              <a:latin typeface="Arial" panose="020B0604020202020204" pitchFamily="34" charset="0"/>
              <a:cs typeface="Arial" panose="020B0604020202020204" pitchFamily="34" charset="0"/>
            </a:endParaRPr>
          </a:p>
          <a:p>
            <a:pPr marL="285750" indent="-285750" algn="just">
              <a:lnSpc>
                <a:spcPct val="80000"/>
              </a:lnSpc>
              <a:buFont typeface="Wingdings" panose="05000000000000000000" pitchFamily="2" charset="2"/>
              <a:buChar char="v"/>
            </a:pPr>
            <a:r>
              <a:rPr lang="es-CL" dirty="0">
                <a:latin typeface="Arial" panose="020B0604020202020204" pitchFamily="34" charset="0"/>
                <a:cs typeface="Arial" panose="020B0604020202020204" pitchFamily="34" charset="0"/>
              </a:rPr>
              <a:t>Un profesor debe dictar como mínimo una asignatura en el semestre.</a:t>
            </a: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3" name="Imagen 2" descr="Una caricatura de una persona&#10;&#10;Descripción generada automáticamente con confianza media">
            <a:extLst>
              <a:ext uri="{FF2B5EF4-FFF2-40B4-BE49-F238E27FC236}">
                <a16:creationId xmlns:a16="http://schemas.microsoft.com/office/drawing/2014/main" id="{5F0D1351-28EE-4020-97A7-21CC15397B7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42003" y="5122591"/>
            <a:ext cx="3169735" cy="1584868"/>
          </a:xfrm>
          <a:prstGeom prst="rect">
            <a:avLst/>
          </a:prstGeom>
        </p:spPr>
      </p:pic>
    </p:spTree>
    <p:extLst>
      <p:ext uri="{BB962C8B-B14F-4D97-AF65-F5344CB8AC3E}">
        <p14:creationId xmlns:p14="http://schemas.microsoft.com/office/powerpoint/2010/main" val="271215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Modelo Conceptual</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2585323"/>
          </a:xfrm>
          <a:prstGeom prst="rect">
            <a:avLst/>
          </a:prstGeom>
          <a:noFill/>
        </p:spPr>
        <p:txBody>
          <a:bodyPr wrap="square" rtlCol="0">
            <a:spAutoFit/>
          </a:bodyPr>
          <a:lstStyle/>
          <a:p>
            <a:pPr algn="just">
              <a:lnSpc>
                <a:spcPct val="90000"/>
              </a:lnSpc>
            </a:pPr>
            <a:r>
              <a:rPr lang="es-CL" dirty="0">
                <a:latin typeface="Arial" panose="020B0604020202020204" pitchFamily="34" charset="0"/>
                <a:cs typeface="Arial" panose="020B0604020202020204" pitchFamily="34" charset="0"/>
              </a:rPr>
              <a:t>Vías de información:</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Narrativas del usuario.</a:t>
            </a:r>
          </a:p>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Vistas de Usuarios.</a:t>
            </a:r>
          </a:p>
          <a:p>
            <a:pPr marL="342900" indent="-342900" algn="just">
              <a:lnSpc>
                <a:spcPct val="90000"/>
              </a:lnSpc>
              <a:buFont typeface="Wingdings" panose="05000000000000000000" pitchFamily="2" charset="2"/>
              <a:buChar char="§"/>
            </a:pPr>
            <a:endParaRPr lang="es-CL" dirty="0">
              <a:latin typeface="Arial" panose="020B0604020202020204" pitchFamily="34" charset="0"/>
              <a:cs typeface="Arial" panose="020B0604020202020204" pitchFamily="34" charset="0"/>
            </a:endParaRPr>
          </a:p>
          <a:p>
            <a:pPr algn="just">
              <a:lnSpc>
                <a:spcPct val="90000"/>
              </a:lnSpc>
            </a:pPr>
            <a:r>
              <a:rPr lang="es-CL" dirty="0">
                <a:latin typeface="Arial" panose="020B0604020202020204" pitchFamily="34" charset="0"/>
                <a:cs typeface="Arial" panose="020B0604020202020204" pitchFamily="34" charset="0"/>
              </a:rPr>
              <a:t>Las vistas y narrativas de usuarios, son los elementos que entrega el cliente para especificar las principales necesidades que requiere resolver, estos elementos permitirán al equipo desarrollador conocer y comprender de primera instancia la lógica y necesidades del negocio.</a:t>
            </a:r>
          </a:p>
          <a:p>
            <a:pPr marL="342900" indent="-342900" algn="just">
              <a:lnSpc>
                <a:spcPct val="90000"/>
              </a:lnSpc>
              <a:buFont typeface="Wingdings" panose="05000000000000000000" pitchFamily="2" charset="2"/>
              <a:buChar char="§"/>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5" name="Picture 2" descr="https://encrypted-tbn1.gstatic.com/images?q=tbn:ANd9GcTrXrCOmaBBHMH7iDnXHBNcszZAFgMu2dvsZOCQhD5xAAGGFmMUYA">
            <a:extLst>
              <a:ext uri="{FF2B5EF4-FFF2-40B4-BE49-F238E27FC236}">
                <a16:creationId xmlns:a16="http://schemas.microsoft.com/office/drawing/2014/main" id="{881593FE-A90A-4C24-BC9E-94869D915D39}"/>
              </a:ext>
            </a:extLst>
          </p:cNvPr>
          <p:cNvPicPr>
            <a:picLocks noChangeAspect="1" noChangeArrowheads="1"/>
          </p:cNvPicPr>
          <p:nvPr/>
        </p:nvPicPr>
        <p:blipFill>
          <a:blip r:embed="rId3" cstate="print"/>
          <a:srcRect/>
          <a:stretch>
            <a:fillRect/>
          </a:stretch>
        </p:blipFill>
        <p:spPr bwMode="auto">
          <a:xfrm>
            <a:off x="856668" y="4376941"/>
            <a:ext cx="3446770" cy="1514953"/>
          </a:xfrm>
          <a:prstGeom prst="rect">
            <a:avLst/>
          </a:prstGeom>
          <a:noFill/>
        </p:spPr>
      </p:pic>
      <p:pic>
        <p:nvPicPr>
          <p:cNvPr id="6" name="Picture 10" descr="http://2.bp.blogspot.com/-BP2u-V3w8LM/T9TzngdlFMI/AAAAAAAAAC8/wolHU5fS784/s1600/documento-electronico1.jpg">
            <a:extLst>
              <a:ext uri="{FF2B5EF4-FFF2-40B4-BE49-F238E27FC236}">
                <a16:creationId xmlns:a16="http://schemas.microsoft.com/office/drawing/2014/main" id="{DCA1EC2A-E964-4AE0-B40A-732D9D88DFA3}"/>
              </a:ext>
            </a:extLst>
          </p:cNvPr>
          <p:cNvPicPr>
            <a:picLocks noChangeAspect="1" noChangeArrowheads="1"/>
          </p:cNvPicPr>
          <p:nvPr/>
        </p:nvPicPr>
        <p:blipFill>
          <a:blip r:embed="rId4" cstate="print"/>
          <a:srcRect/>
          <a:stretch>
            <a:fillRect/>
          </a:stretch>
        </p:blipFill>
        <p:spPr bwMode="auto">
          <a:xfrm>
            <a:off x="5291776" y="5134417"/>
            <a:ext cx="1040572" cy="1022734"/>
          </a:xfrm>
          <a:prstGeom prst="rect">
            <a:avLst/>
          </a:prstGeom>
          <a:noFill/>
        </p:spPr>
      </p:pic>
      <p:pic>
        <p:nvPicPr>
          <p:cNvPr id="7" name="Picture 12" descr="https://encrypted-tbn2.gstatic.com/images?q=tbn:ANd9GcQE3vuAP77IKf1WSYHpIOiAVxvZ1m-vSyfj6EtNWbvTVbAiViG7ZA">
            <a:extLst>
              <a:ext uri="{FF2B5EF4-FFF2-40B4-BE49-F238E27FC236}">
                <a16:creationId xmlns:a16="http://schemas.microsoft.com/office/drawing/2014/main" id="{53C26C05-D4CD-4CA8-9BD2-1FC6744355D1}"/>
              </a:ext>
            </a:extLst>
          </p:cNvPr>
          <p:cNvPicPr>
            <a:picLocks noChangeAspect="1" noChangeArrowheads="1"/>
          </p:cNvPicPr>
          <p:nvPr/>
        </p:nvPicPr>
        <p:blipFill>
          <a:blip r:embed="rId5" cstate="print"/>
          <a:srcRect/>
          <a:stretch>
            <a:fillRect/>
          </a:stretch>
        </p:blipFill>
        <p:spPr bwMode="auto">
          <a:xfrm>
            <a:off x="4303438" y="3902558"/>
            <a:ext cx="1424234" cy="1224136"/>
          </a:xfrm>
          <a:prstGeom prst="rect">
            <a:avLst/>
          </a:prstGeom>
          <a:noFill/>
        </p:spPr>
      </p:pic>
      <p:pic>
        <p:nvPicPr>
          <p:cNvPr id="8" name="Picture 16" descr="http://2.bp.blogspot.com/-giV4PpdYhDw/Tck9BVmwd3I/AAAAAAAAAAM/gC3aDrpvrEA/s1600/imagen+factura+8c.jpeg">
            <a:extLst>
              <a:ext uri="{FF2B5EF4-FFF2-40B4-BE49-F238E27FC236}">
                <a16:creationId xmlns:a16="http://schemas.microsoft.com/office/drawing/2014/main" id="{7C716243-0EA9-4300-9B88-6571456301B6}"/>
              </a:ext>
            </a:extLst>
          </p:cNvPr>
          <p:cNvPicPr>
            <a:picLocks noChangeAspect="1" noChangeArrowheads="1"/>
          </p:cNvPicPr>
          <p:nvPr/>
        </p:nvPicPr>
        <p:blipFill>
          <a:blip r:embed="rId6" cstate="print"/>
          <a:srcRect/>
          <a:stretch>
            <a:fillRect/>
          </a:stretch>
        </p:blipFill>
        <p:spPr bwMode="auto">
          <a:xfrm>
            <a:off x="6374396" y="3648005"/>
            <a:ext cx="2170902" cy="2751778"/>
          </a:xfrm>
          <a:prstGeom prst="rect">
            <a:avLst/>
          </a:prstGeom>
          <a:noFill/>
        </p:spPr>
      </p:pic>
    </p:spTree>
    <p:extLst>
      <p:ext uri="{BB962C8B-B14F-4D97-AF65-F5344CB8AC3E}">
        <p14:creationId xmlns:p14="http://schemas.microsoft.com/office/powerpoint/2010/main" val="88650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Modelo Conceptual</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5145150" cy="4829014"/>
          </a:xfrm>
          <a:prstGeom prst="rect">
            <a:avLst/>
          </a:prstGeom>
          <a:noFill/>
        </p:spPr>
        <p:txBody>
          <a:bodyPr wrap="square" rtlCol="0">
            <a:spAutoFit/>
          </a:bodyPr>
          <a:lstStyle/>
          <a:p>
            <a:pPr algn="just">
              <a:lnSpc>
                <a:spcPct val="90000"/>
              </a:lnSpc>
            </a:pPr>
            <a:r>
              <a:rPr lang="es-ES" dirty="0">
                <a:latin typeface="Arial" panose="020B0604020202020204" pitchFamily="34" charset="0"/>
                <a:cs typeface="Arial" panose="020B0604020202020204" pitchFamily="34" charset="0"/>
              </a:rPr>
              <a:t>Los pasos que están asociados al Diseño Conceptual son:</a:t>
            </a:r>
          </a:p>
          <a:p>
            <a:pPr marL="742950" lvl="1" indent="-28575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Identificar los tipos de entidad.</a:t>
            </a:r>
          </a:p>
          <a:p>
            <a:pPr marL="742950" lvl="1" indent="-28575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Identificar los tipos de relaciones.</a:t>
            </a:r>
          </a:p>
          <a:p>
            <a:pPr marL="742950" lvl="1" indent="-28575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Identificar y asociar los atributos con los tipos de entidad y de relaciones.</a:t>
            </a:r>
          </a:p>
          <a:p>
            <a:pPr marL="742950" lvl="1" indent="-28575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Determinar los atributos de claves primaria, principal y secundaria. </a:t>
            </a:r>
          </a:p>
          <a:p>
            <a:pPr marL="742950" lvl="1" indent="-285750" algn="just">
              <a:lnSpc>
                <a:spcPct val="90000"/>
              </a:lnSpc>
              <a:buFont typeface="Wingdings" panose="05000000000000000000" pitchFamily="2" charset="2"/>
              <a:buChar char="§"/>
            </a:pPr>
            <a:r>
              <a:rPr lang="es-MX" dirty="0">
                <a:latin typeface="Arial" panose="020B0604020202020204" pitchFamily="34" charset="0"/>
                <a:cs typeface="Arial" panose="020B0604020202020204" pitchFamily="34" charset="0"/>
              </a:rPr>
              <a:t>Considerar el uso de conceptos de modelado avanzados (opcional).</a:t>
            </a:r>
          </a:p>
          <a:p>
            <a:pPr marL="742950" lvl="1" indent="-285750" algn="just">
              <a:lnSpc>
                <a:spcPct val="90000"/>
              </a:lnSpc>
              <a:buFont typeface="Wingdings" panose="05000000000000000000" pitchFamily="2" charset="2"/>
              <a:buChar char="§"/>
            </a:pPr>
            <a:r>
              <a:rPr kumimoji="0" lang="es-MX"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Comprobar si el modelo tiene redundancias.</a:t>
            </a:r>
          </a:p>
          <a:p>
            <a:pPr marL="742950" lvl="1" indent="-285750" algn="just">
              <a:lnSpc>
                <a:spcPct val="90000"/>
              </a:lnSpc>
              <a:buFont typeface="Wingdings" panose="05000000000000000000" pitchFamily="2" charset="2"/>
              <a:buChar char="§"/>
            </a:pPr>
            <a:r>
              <a:rPr kumimoji="0" lang="es-MX"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Validar el Modelo Conceptual, comprobando las transacciones de los usuarios.</a:t>
            </a:r>
          </a:p>
          <a:p>
            <a:pPr marL="742950" lvl="1" indent="-285750" algn="just">
              <a:lnSpc>
                <a:spcPct val="90000"/>
              </a:lnSpc>
              <a:buFont typeface="Wingdings" panose="05000000000000000000" pitchFamily="2" charset="2"/>
              <a:buChar char="§"/>
            </a:pPr>
            <a:r>
              <a:rPr kumimoji="0" lang="es-MX"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Repasar el Modelo de datos Conceptual con los usuarios.</a:t>
            </a:r>
            <a:endParaRPr kumimoji="0" lang="es-CL"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3" name="Imagen 2" descr="Imagen de la pantalla de un video juego&#10;&#10;Descripción generada automáticamente con confianza baja">
            <a:extLst>
              <a:ext uri="{FF2B5EF4-FFF2-40B4-BE49-F238E27FC236}">
                <a16:creationId xmlns:a16="http://schemas.microsoft.com/office/drawing/2014/main" id="{6FA57D6C-2E74-45B8-B4A7-B81DE817E03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43852" y="2231715"/>
            <a:ext cx="2997401" cy="2224875"/>
          </a:xfrm>
          <a:prstGeom prst="rect">
            <a:avLst/>
          </a:prstGeom>
        </p:spPr>
      </p:pic>
    </p:spTree>
    <p:extLst>
      <p:ext uri="{BB962C8B-B14F-4D97-AF65-F5344CB8AC3E}">
        <p14:creationId xmlns:p14="http://schemas.microsoft.com/office/powerpoint/2010/main" val="238761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Modelo Conceptual</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1144929"/>
          </a:xfrm>
          <a:prstGeom prst="rect">
            <a:avLst/>
          </a:prstGeom>
          <a:noFill/>
        </p:spPr>
        <p:txBody>
          <a:bodyPr wrap="square" rtlCol="0">
            <a:spAutoFit/>
          </a:bodyPr>
          <a:lstStyle/>
          <a:p>
            <a:pPr marL="609600" indent="-609600" algn="just"/>
            <a:r>
              <a:rPr lang="es-ES_tradnl" sz="1800" dirty="0">
                <a:latin typeface="Arial" panose="020B0604020202020204" pitchFamily="34" charset="0"/>
                <a:cs typeface="Arial" panose="020B0604020202020204" pitchFamily="34" charset="0"/>
              </a:rPr>
              <a:t>El  modelo conceptual más utilizado  para el diseño   conceptual  de Bases  </a:t>
            </a:r>
          </a:p>
          <a:p>
            <a:pPr marL="609600" indent="-609600" algn="just"/>
            <a:r>
              <a:rPr lang="es-ES_tradnl" sz="1800" dirty="0">
                <a:latin typeface="Arial" panose="020B0604020202020204" pitchFamily="34" charset="0"/>
                <a:cs typeface="Arial" panose="020B0604020202020204" pitchFamily="34" charset="0"/>
              </a:rPr>
              <a:t>de  Datos es  el </a:t>
            </a:r>
            <a:r>
              <a:rPr lang="es-ES_tradnl" sz="1800" b="1" dirty="0">
                <a:latin typeface="Arial" panose="020B0604020202020204" pitchFamily="34" charset="0"/>
                <a:cs typeface="Arial" panose="020B0604020202020204" pitchFamily="34" charset="0"/>
              </a:rPr>
              <a:t>Modelo Entidad-Relación</a:t>
            </a:r>
            <a:r>
              <a:rPr lang="es-ES_tradnl" sz="1800" dirty="0">
                <a:latin typeface="Arial" panose="020B0604020202020204" pitchFamily="34" charset="0"/>
                <a:cs typeface="Arial" panose="020B0604020202020204" pitchFamily="34" charset="0"/>
              </a:rPr>
              <a:t>.</a:t>
            </a:r>
            <a:endParaRPr lang="es-ES" sz="1800"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5" name="Imagen 4" descr="Diagrama&#10;&#10;Descripción generada automáticamente">
            <a:extLst>
              <a:ext uri="{FF2B5EF4-FFF2-40B4-BE49-F238E27FC236}">
                <a16:creationId xmlns:a16="http://schemas.microsoft.com/office/drawing/2014/main" id="{0DC81A7B-B64C-4EEF-B103-51506BBFCC82}"/>
              </a:ext>
            </a:extLst>
          </p:cNvPr>
          <p:cNvPicPr>
            <a:picLocks noChangeAspect="1"/>
          </p:cNvPicPr>
          <p:nvPr/>
        </p:nvPicPr>
        <p:blipFill>
          <a:blip r:embed="rId3"/>
          <a:stretch>
            <a:fillRect/>
          </a:stretch>
        </p:blipFill>
        <p:spPr>
          <a:xfrm>
            <a:off x="598701" y="2299376"/>
            <a:ext cx="4801215" cy="2247591"/>
          </a:xfrm>
          <a:prstGeom prst="rect">
            <a:avLst/>
          </a:prstGeom>
        </p:spPr>
      </p:pic>
      <p:pic>
        <p:nvPicPr>
          <p:cNvPr id="9" name="Picture 5" descr="http://www.virtual.unal.edu.co/cursos/sedes/manizales/4060030/lecciones/Capitulo%205/images/entidadrelacion2.jpg">
            <a:extLst>
              <a:ext uri="{FF2B5EF4-FFF2-40B4-BE49-F238E27FC236}">
                <a16:creationId xmlns:a16="http://schemas.microsoft.com/office/drawing/2014/main" id="{F8D2AEE7-ACB8-4042-829A-9B710ECED043}"/>
              </a:ext>
            </a:extLst>
          </p:cNvPr>
          <p:cNvPicPr>
            <a:picLocks noChangeAspect="1" noChangeArrowheads="1"/>
          </p:cNvPicPr>
          <p:nvPr/>
        </p:nvPicPr>
        <p:blipFill>
          <a:blip r:embed="rId4" cstate="print"/>
          <a:srcRect/>
          <a:stretch>
            <a:fillRect/>
          </a:stretch>
        </p:blipFill>
        <p:spPr bwMode="auto">
          <a:xfrm>
            <a:off x="4681988" y="2438422"/>
            <a:ext cx="3742976" cy="1445164"/>
          </a:xfrm>
          <a:prstGeom prst="rect">
            <a:avLst/>
          </a:prstGeom>
          <a:noFill/>
        </p:spPr>
      </p:pic>
      <p:pic>
        <p:nvPicPr>
          <p:cNvPr id="10" name="Picture 3" descr="Screenshot - 02-10-2012 , 13_24_45">
            <a:extLst>
              <a:ext uri="{FF2B5EF4-FFF2-40B4-BE49-F238E27FC236}">
                <a16:creationId xmlns:a16="http://schemas.microsoft.com/office/drawing/2014/main" id="{C897E4A6-4D3A-4BCD-80A5-5EA6DE8697D0}"/>
              </a:ext>
            </a:extLst>
          </p:cNvPr>
          <p:cNvPicPr>
            <a:picLocks noChangeAspect="1" noChangeArrowheads="1"/>
          </p:cNvPicPr>
          <p:nvPr/>
        </p:nvPicPr>
        <p:blipFill>
          <a:blip r:embed="rId5" cstate="print"/>
          <a:srcRect/>
          <a:stretch>
            <a:fillRect/>
          </a:stretch>
        </p:blipFill>
        <p:spPr bwMode="auto">
          <a:xfrm>
            <a:off x="2794428" y="3992937"/>
            <a:ext cx="5424897" cy="2835368"/>
          </a:xfrm>
          <a:prstGeom prst="rect">
            <a:avLst/>
          </a:prstGeom>
          <a:noFill/>
          <a:ln w="9525">
            <a:noFill/>
            <a:miter lim="800000"/>
            <a:headEnd/>
            <a:tailEnd/>
          </a:ln>
        </p:spPr>
      </p:pic>
    </p:spTree>
    <p:extLst>
      <p:ext uri="{BB962C8B-B14F-4D97-AF65-F5344CB8AC3E}">
        <p14:creationId xmlns:p14="http://schemas.microsoft.com/office/powerpoint/2010/main" val="347119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Modelo Entidad-Relación</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1729704"/>
          </a:xfrm>
          <a:prstGeom prst="rect">
            <a:avLst/>
          </a:prstGeom>
          <a:noFill/>
        </p:spPr>
        <p:txBody>
          <a:bodyPr wrap="square" rtlCol="0">
            <a:spAutoFit/>
          </a:bodyPr>
          <a:lstStyle/>
          <a:p>
            <a:r>
              <a:rPr lang="es-ES_tradnl" sz="2000" dirty="0">
                <a:latin typeface="Arial" panose="020B0604020202020204" pitchFamily="34" charset="0"/>
                <a:cs typeface="Arial" panose="020B0604020202020204" pitchFamily="34" charset="0"/>
              </a:rPr>
              <a:t>Los conceptos básicos de un modelo E/R son:</a:t>
            </a:r>
          </a:p>
          <a:p>
            <a:pPr marL="742950" lvl="1" indent="-285750" algn="just">
              <a:buFont typeface="Wingdings" panose="05000000000000000000" pitchFamily="2" charset="2"/>
              <a:buChar char="§"/>
            </a:pPr>
            <a:r>
              <a:rPr lang="es-ES_tradnl" sz="1800" b="1" dirty="0">
                <a:latin typeface="Arial" panose="020B0604020202020204" pitchFamily="34" charset="0"/>
                <a:cs typeface="Arial" panose="020B0604020202020204" pitchFamily="34" charset="0"/>
              </a:rPr>
              <a:t>ENTIDAD.</a:t>
            </a:r>
          </a:p>
          <a:p>
            <a:pPr marL="742950" lvl="1" indent="-285750" algn="just">
              <a:buFont typeface="Wingdings" panose="05000000000000000000" pitchFamily="2" charset="2"/>
              <a:buChar char="§"/>
            </a:pPr>
            <a:r>
              <a:rPr lang="es-ES_tradnl" sz="1800" b="1" dirty="0">
                <a:latin typeface="Arial" panose="020B0604020202020204" pitchFamily="34" charset="0"/>
                <a:cs typeface="Arial" panose="020B0604020202020204" pitchFamily="34" charset="0"/>
              </a:rPr>
              <a:t>ATRIBUTO.</a:t>
            </a:r>
          </a:p>
          <a:p>
            <a:pPr marL="742950" lvl="1" indent="-285750" algn="just">
              <a:buFont typeface="Wingdings" panose="05000000000000000000" pitchFamily="2" charset="2"/>
              <a:buChar char="§"/>
            </a:pPr>
            <a:r>
              <a:rPr lang="es-ES_tradnl" sz="1800" b="1" dirty="0">
                <a:latin typeface="Arial" panose="020B0604020202020204" pitchFamily="34" charset="0"/>
                <a:cs typeface="Arial" panose="020B0604020202020204" pitchFamily="34" charset="0"/>
              </a:rPr>
              <a:t>RELACIÓN.</a:t>
            </a:r>
          </a:p>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8" name="Picture 11" descr="les0605.gif">
            <a:extLst>
              <a:ext uri="{FF2B5EF4-FFF2-40B4-BE49-F238E27FC236}">
                <a16:creationId xmlns:a16="http://schemas.microsoft.com/office/drawing/2014/main" id="{95C04AFF-5B2C-40B2-9F13-9D48848BC7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75" y="3073822"/>
            <a:ext cx="4065588"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57">
            <a:extLst>
              <a:ext uri="{FF2B5EF4-FFF2-40B4-BE49-F238E27FC236}">
                <a16:creationId xmlns:a16="http://schemas.microsoft.com/office/drawing/2014/main" id="{301DBED2-5179-474A-89F5-B07688E470E4}"/>
              </a:ext>
            </a:extLst>
          </p:cNvPr>
          <p:cNvSpPr txBox="1">
            <a:spLocks noChangeArrowheads="1"/>
          </p:cNvSpPr>
          <p:nvPr/>
        </p:nvSpPr>
        <p:spPr bwMode="auto">
          <a:xfrm>
            <a:off x="2919571" y="4663173"/>
            <a:ext cx="7445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228600" eaLnBrk="0" hangingPunct="0">
              <a:defRPr sz="2000">
                <a:solidFill>
                  <a:schemeClr val="tx1"/>
                </a:solidFill>
                <a:latin typeface="Times New Roman" panose="02020603050405020304" pitchFamily="18" charset="0"/>
              </a:defRPr>
            </a:lvl1pPr>
            <a:lvl2pPr marL="742950" indent="-285750" defTabSz="228600" eaLnBrk="0" hangingPunct="0">
              <a:defRPr sz="2000">
                <a:solidFill>
                  <a:schemeClr val="tx1"/>
                </a:solidFill>
                <a:latin typeface="Times New Roman" panose="02020603050405020304" pitchFamily="18" charset="0"/>
              </a:defRPr>
            </a:lvl2pPr>
            <a:lvl3pPr marL="1143000" indent="-228600" defTabSz="228600" eaLnBrk="0" hangingPunct="0">
              <a:defRPr sz="2000">
                <a:solidFill>
                  <a:schemeClr val="tx1"/>
                </a:solidFill>
                <a:latin typeface="Times New Roman" panose="02020603050405020304" pitchFamily="18" charset="0"/>
              </a:defRPr>
            </a:lvl3pPr>
            <a:lvl4pPr marL="1600200" indent="-228600" defTabSz="228600" eaLnBrk="0" hangingPunct="0">
              <a:defRPr sz="2000">
                <a:solidFill>
                  <a:schemeClr val="tx1"/>
                </a:solidFill>
                <a:latin typeface="Times New Roman" panose="02020603050405020304" pitchFamily="18" charset="0"/>
              </a:defRPr>
            </a:lvl4pPr>
            <a:lvl5pPr marL="2057400" indent="-228600" defTabSz="228600" eaLnBrk="0" hangingPunct="0">
              <a:defRPr sz="2000">
                <a:solidFill>
                  <a:schemeClr val="tx1"/>
                </a:solidFill>
                <a:latin typeface="Times New Roman" panose="02020603050405020304" pitchFamily="18" charset="0"/>
              </a:defRPr>
            </a:lvl5pPr>
            <a:lvl6pPr marL="2514600" indent="-228600" defTabSz="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20000"/>
              </a:spcBef>
              <a:buClr>
                <a:srgbClr val="FF0000"/>
              </a:buClr>
              <a:buFont typeface="Arial" panose="020B0604020202020204" pitchFamily="34" charset="0"/>
              <a:buNone/>
            </a:pPr>
            <a:r>
              <a:rPr lang="en-US" sz="1200" b="1" dirty="0">
                <a:latin typeface="Arial" panose="020B0604020202020204" pitchFamily="34" charset="0"/>
              </a:rPr>
              <a:t>Entidad</a:t>
            </a:r>
          </a:p>
        </p:txBody>
      </p:sp>
      <p:sp>
        <p:nvSpPr>
          <p:cNvPr id="14" name="Text Box 159">
            <a:extLst>
              <a:ext uri="{FF2B5EF4-FFF2-40B4-BE49-F238E27FC236}">
                <a16:creationId xmlns:a16="http://schemas.microsoft.com/office/drawing/2014/main" id="{C0D3494B-22DE-47FF-85D2-0CEB0802D612}"/>
              </a:ext>
            </a:extLst>
          </p:cNvPr>
          <p:cNvSpPr txBox="1">
            <a:spLocks noChangeArrowheads="1"/>
          </p:cNvSpPr>
          <p:nvPr/>
        </p:nvSpPr>
        <p:spPr bwMode="auto">
          <a:xfrm>
            <a:off x="4189413" y="4442247"/>
            <a:ext cx="819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228600" eaLnBrk="0" hangingPunct="0">
              <a:defRPr sz="2000">
                <a:solidFill>
                  <a:schemeClr val="tx1"/>
                </a:solidFill>
                <a:latin typeface="Times New Roman" panose="02020603050405020304" pitchFamily="18" charset="0"/>
              </a:defRPr>
            </a:lvl1pPr>
            <a:lvl2pPr marL="742950" indent="-285750" defTabSz="228600" eaLnBrk="0" hangingPunct="0">
              <a:defRPr sz="2000">
                <a:solidFill>
                  <a:schemeClr val="tx1"/>
                </a:solidFill>
                <a:latin typeface="Times New Roman" panose="02020603050405020304" pitchFamily="18" charset="0"/>
              </a:defRPr>
            </a:lvl2pPr>
            <a:lvl3pPr marL="1143000" indent="-228600" defTabSz="228600" eaLnBrk="0" hangingPunct="0">
              <a:defRPr sz="2000">
                <a:solidFill>
                  <a:schemeClr val="tx1"/>
                </a:solidFill>
                <a:latin typeface="Times New Roman" panose="02020603050405020304" pitchFamily="18" charset="0"/>
              </a:defRPr>
            </a:lvl3pPr>
            <a:lvl4pPr marL="1600200" indent="-228600" defTabSz="228600" eaLnBrk="0" hangingPunct="0">
              <a:defRPr sz="2000">
                <a:solidFill>
                  <a:schemeClr val="tx1"/>
                </a:solidFill>
                <a:latin typeface="Times New Roman" panose="02020603050405020304" pitchFamily="18" charset="0"/>
              </a:defRPr>
            </a:lvl4pPr>
            <a:lvl5pPr marL="2057400" indent="-228600" defTabSz="228600" eaLnBrk="0" hangingPunct="0">
              <a:defRPr sz="2000">
                <a:solidFill>
                  <a:schemeClr val="tx1"/>
                </a:solidFill>
                <a:latin typeface="Times New Roman" panose="02020603050405020304" pitchFamily="18" charset="0"/>
              </a:defRPr>
            </a:lvl5pPr>
            <a:lvl6pPr marL="2514600" indent="-228600" defTabSz="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20000"/>
              </a:spcBef>
              <a:buClr>
                <a:srgbClr val="FF0000"/>
              </a:buClr>
              <a:buFont typeface="Arial" panose="020B0604020202020204" pitchFamily="34" charset="0"/>
              <a:buNone/>
            </a:pPr>
            <a:r>
              <a:rPr lang="en-US" sz="1200" b="1">
                <a:latin typeface="Arial" panose="020B0604020202020204" pitchFamily="34" charset="0"/>
              </a:rPr>
              <a:t>Relación</a:t>
            </a:r>
          </a:p>
        </p:txBody>
      </p:sp>
      <p:sp>
        <p:nvSpPr>
          <p:cNvPr id="16" name="Text Box 161">
            <a:extLst>
              <a:ext uri="{FF2B5EF4-FFF2-40B4-BE49-F238E27FC236}">
                <a16:creationId xmlns:a16="http://schemas.microsoft.com/office/drawing/2014/main" id="{211ACF13-869B-483E-B602-727A119A028E}"/>
              </a:ext>
            </a:extLst>
          </p:cNvPr>
          <p:cNvSpPr txBox="1">
            <a:spLocks noChangeArrowheads="1"/>
          </p:cNvSpPr>
          <p:nvPr/>
        </p:nvSpPr>
        <p:spPr bwMode="auto">
          <a:xfrm>
            <a:off x="6999622" y="3305888"/>
            <a:ext cx="862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defTabSz="228600" eaLnBrk="0" hangingPunct="0">
              <a:defRPr sz="2000">
                <a:solidFill>
                  <a:schemeClr val="tx1"/>
                </a:solidFill>
                <a:latin typeface="Times New Roman" panose="02020603050405020304" pitchFamily="18" charset="0"/>
              </a:defRPr>
            </a:lvl1pPr>
            <a:lvl2pPr marL="742950" indent="-285750" defTabSz="228600" eaLnBrk="0" hangingPunct="0">
              <a:defRPr sz="2000">
                <a:solidFill>
                  <a:schemeClr val="tx1"/>
                </a:solidFill>
                <a:latin typeface="Times New Roman" panose="02020603050405020304" pitchFamily="18" charset="0"/>
              </a:defRPr>
            </a:lvl2pPr>
            <a:lvl3pPr marL="1143000" indent="-228600" defTabSz="228600" eaLnBrk="0" hangingPunct="0">
              <a:defRPr sz="2000">
                <a:solidFill>
                  <a:schemeClr val="tx1"/>
                </a:solidFill>
                <a:latin typeface="Times New Roman" panose="02020603050405020304" pitchFamily="18" charset="0"/>
              </a:defRPr>
            </a:lvl3pPr>
            <a:lvl4pPr marL="1600200" indent="-228600" defTabSz="228600" eaLnBrk="0" hangingPunct="0">
              <a:defRPr sz="2000">
                <a:solidFill>
                  <a:schemeClr val="tx1"/>
                </a:solidFill>
                <a:latin typeface="Times New Roman" panose="02020603050405020304" pitchFamily="18" charset="0"/>
              </a:defRPr>
            </a:lvl4pPr>
            <a:lvl5pPr marL="2057400" indent="-228600" defTabSz="228600" eaLnBrk="0" hangingPunct="0">
              <a:defRPr sz="2000">
                <a:solidFill>
                  <a:schemeClr val="tx1"/>
                </a:solidFill>
                <a:latin typeface="Times New Roman" panose="02020603050405020304" pitchFamily="18" charset="0"/>
              </a:defRPr>
            </a:lvl5pPr>
            <a:lvl6pPr marL="2514600" indent="-228600" defTabSz="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20000"/>
              </a:spcBef>
              <a:buClr>
                <a:srgbClr val="FF0000"/>
              </a:buClr>
              <a:buFont typeface="Arial" panose="020B0604020202020204" pitchFamily="34" charset="0"/>
              <a:buNone/>
            </a:pPr>
            <a:r>
              <a:rPr lang="en-US" sz="1200" b="1" dirty="0">
                <a:latin typeface="Arial" panose="020B0604020202020204" pitchFamily="34" charset="0"/>
              </a:rPr>
              <a:t>Atributos</a:t>
            </a:r>
          </a:p>
        </p:txBody>
      </p:sp>
      <p:cxnSp>
        <p:nvCxnSpPr>
          <p:cNvPr id="3" name="Conector recto de flecha 2">
            <a:extLst>
              <a:ext uri="{FF2B5EF4-FFF2-40B4-BE49-F238E27FC236}">
                <a16:creationId xmlns:a16="http://schemas.microsoft.com/office/drawing/2014/main" id="{23FA4435-E3DB-4863-BA08-2109D1D1DB32}"/>
              </a:ext>
            </a:extLst>
          </p:cNvPr>
          <p:cNvCxnSpPr>
            <a:cxnSpLocks/>
          </p:cNvCxnSpPr>
          <p:nvPr/>
        </p:nvCxnSpPr>
        <p:spPr>
          <a:xfrm flipV="1">
            <a:off x="3291840" y="4120778"/>
            <a:ext cx="0" cy="54239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 name="Conector recto de flecha 6">
            <a:extLst>
              <a:ext uri="{FF2B5EF4-FFF2-40B4-BE49-F238E27FC236}">
                <a16:creationId xmlns:a16="http://schemas.microsoft.com/office/drawing/2014/main" id="{BCC48C34-42D1-489D-9D0A-89439EB6AB68}"/>
              </a:ext>
            </a:extLst>
          </p:cNvPr>
          <p:cNvCxnSpPr>
            <a:cxnSpLocks/>
            <a:stCxn id="16" idx="1"/>
          </p:cNvCxnSpPr>
          <p:nvPr/>
        </p:nvCxnSpPr>
        <p:spPr>
          <a:xfrm flipH="1">
            <a:off x="5821680" y="3443207"/>
            <a:ext cx="117794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Conector recto de flecha 17">
            <a:extLst>
              <a:ext uri="{FF2B5EF4-FFF2-40B4-BE49-F238E27FC236}">
                <a16:creationId xmlns:a16="http://schemas.microsoft.com/office/drawing/2014/main" id="{574D3ABB-26D9-4734-8480-ABFA2DA0CCC3}"/>
              </a:ext>
            </a:extLst>
          </p:cNvPr>
          <p:cNvCxnSpPr/>
          <p:nvPr/>
        </p:nvCxnSpPr>
        <p:spPr>
          <a:xfrm>
            <a:off x="5008563" y="4579565"/>
            <a:ext cx="61499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0408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962400" y="579441"/>
            <a:ext cx="4256925" cy="523220"/>
          </a:xfrm>
          <a:prstGeom prst="rect">
            <a:avLst/>
          </a:prstGeom>
          <a:noFill/>
        </p:spPr>
        <p:txBody>
          <a:bodyPr wrap="square" rtlCol="0">
            <a:spAutoFit/>
          </a:bodyPr>
          <a:lstStyle/>
          <a:p>
            <a:pPr algn="r"/>
            <a:r>
              <a:rPr lang="es-419" sz="2800" dirty="0">
                <a:solidFill>
                  <a:srgbClr val="FFFFFF"/>
                </a:solidFill>
              </a:rPr>
              <a:t>Identificando Entidades</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574768"/>
            <a:ext cx="8069437" cy="2529923"/>
          </a:xfrm>
          <a:prstGeom prst="rect">
            <a:avLst/>
          </a:prstGeom>
          <a:noFill/>
        </p:spPr>
        <p:txBody>
          <a:bodyPr wrap="square" rtlCol="0">
            <a:spAutoFit/>
          </a:bodyPr>
          <a:lstStyle/>
          <a:p>
            <a:pPr marL="609600" indent="-609600" algn="just">
              <a:buFont typeface="Wingdings" panose="05000000000000000000" pitchFamily="2" charset="2"/>
              <a:buChar char="§"/>
            </a:pPr>
            <a:r>
              <a:rPr lang="es-ES" dirty="0">
                <a:latin typeface="Arial" panose="020B0604020202020204" pitchFamily="34" charset="0"/>
                <a:cs typeface="Arial" panose="020B0604020202020204" pitchFamily="34" charset="0"/>
              </a:rPr>
              <a:t>Contienen hechos que la empresa debe conocer y recordar.</a:t>
            </a:r>
            <a:endParaRPr lang="es-ES_tradnl" dirty="0">
              <a:latin typeface="Arial" panose="020B0604020202020204" pitchFamily="34" charset="0"/>
              <a:cs typeface="Arial" panose="020B0604020202020204" pitchFamily="34" charset="0"/>
            </a:endParaRPr>
          </a:p>
          <a:p>
            <a:pPr marL="609600" indent="-609600" algn="just">
              <a:buFont typeface="Wingdings" panose="05000000000000000000" pitchFamily="2" charset="2"/>
              <a:buChar char="§"/>
            </a:pPr>
            <a:r>
              <a:rPr lang="es-ES_tradnl" dirty="0">
                <a:latin typeface="Arial" panose="020B0604020202020204" pitchFamily="34" charset="0"/>
                <a:cs typeface="Arial" panose="020B0604020202020204" pitchFamily="34" charset="0"/>
              </a:rPr>
              <a:t>Es </a:t>
            </a:r>
            <a:r>
              <a:rPr lang="es-ES" dirty="0">
                <a:latin typeface="Arial" panose="020B0604020202020204" pitchFamily="34" charset="0"/>
                <a:cs typeface="Arial" panose="020B0604020202020204" pitchFamily="34" charset="0"/>
              </a:rPr>
              <a:t>cualquier objeto, real o abstracto, que existe en un contexto determinado o puede llegar a existir y del cual deseamos guardar información.</a:t>
            </a:r>
          </a:p>
          <a:p>
            <a:pPr marL="609600" indent="-609600" algn="just">
              <a:buFont typeface="Wingdings" panose="05000000000000000000" pitchFamily="2" charset="2"/>
              <a:buChar char="§"/>
            </a:pPr>
            <a:r>
              <a:rPr lang="es-MX" dirty="0">
                <a:latin typeface="Arial" panose="020B0604020202020204" pitchFamily="34" charset="0"/>
                <a:cs typeface="Arial" panose="020B0604020202020204" pitchFamily="34" charset="0"/>
              </a:rPr>
              <a:t>Se refieren a los conceptos, personas, objetos o cosas que son importantes para el negocio y sobre de las cuales se deben guardar sus datos.</a:t>
            </a:r>
            <a:endParaRPr lang="es-ES_tradnl"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a:p>
            <a:pPr algn="just">
              <a:lnSpc>
                <a:spcPct val="90000"/>
              </a:lnSpc>
            </a:pPr>
            <a:endParaRPr lang="es-ES" dirty="0">
              <a:latin typeface="Arial" panose="020B0604020202020204" pitchFamily="34" charset="0"/>
              <a:cs typeface="Arial" panose="020B0604020202020204" pitchFamily="34" charset="0"/>
            </a:endParaRPr>
          </a:p>
        </p:txBody>
      </p:sp>
      <p:pic>
        <p:nvPicPr>
          <p:cNvPr id="3" name="Imagen 2" descr="Imagen que contiene Icono&#10;&#10;Descripción generada automáticamente">
            <a:extLst>
              <a:ext uri="{FF2B5EF4-FFF2-40B4-BE49-F238E27FC236}">
                <a16:creationId xmlns:a16="http://schemas.microsoft.com/office/drawing/2014/main" id="{7BD530E4-A0B3-4765-AB7F-0B5F43ECAC8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38042" y="3845615"/>
            <a:ext cx="2173357" cy="1630018"/>
          </a:xfrm>
          <a:prstGeom prst="rect">
            <a:avLst/>
          </a:prstGeom>
        </p:spPr>
      </p:pic>
      <p:pic>
        <p:nvPicPr>
          <p:cNvPr id="7" name="Imagen 6" descr="Forma&#10;&#10;Descripción generada automáticamente con confianza media">
            <a:extLst>
              <a:ext uri="{FF2B5EF4-FFF2-40B4-BE49-F238E27FC236}">
                <a16:creationId xmlns:a16="http://schemas.microsoft.com/office/drawing/2014/main" id="{62692A6B-8C1E-4D24-9B95-BCE3C53ED40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07560" y="3469585"/>
            <a:ext cx="2407257" cy="2006048"/>
          </a:xfrm>
          <a:prstGeom prst="rect">
            <a:avLst/>
          </a:prstGeom>
        </p:spPr>
      </p:pic>
    </p:spTree>
    <p:extLst>
      <p:ext uri="{BB962C8B-B14F-4D97-AF65-F5344CB8AC3E}">
        <p14:creationId xmlns:p14="http://schemas.microsoft.com/office/powerpoint/2010/main" val="33162864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8" ma:contentTypeDescription="Crear nuevo documento." ma:contentTypeScope="" ma:versionID="f07a5e6a19f2abfef6e68b1c786c3331">
  <xsd:schema xmlns:xsd="http://www.w3.org/2001/XMLSchema" xmlns:xs="http://www.w3.org/2001/XMLSchema" xmlns:p="http://schemas.microsoft.com/office/2006/metadata/properties" xmlns:ns2="7ff679ab-7b56-4e3a-bce0-ec1a424001f2" targetNamespace="http://schemas.microsoft.com/office/2006/metadata/properties" ma:root="true" ma:fieldsID="020420a751bd195f90c95b3b5e36c539" ns2:_="">
    <xsd:import namespace="7ff679ab-7b56-4e3a-bce0-ec1a424001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79ab-7b56-4e3a-bce0-ec1a42400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003E99-A09E-40CC-B8EB-0C164F87B95C}"/>
</file>

<file path=customXml/itemProps2.xml><?xml version="1.0" encoding="utf-8"?>
<ds:datastoreItem xmlns:ds="http://schemas.openxmlformats.org/officeDocument/2006/customXml" ds:itemID="{307B5740-14C5-43E0-9531-9C18208EFA42}"/>
</file>

<file path=customXml/itemProps3.xml><?xml version="1.0" encoding="utf-8"?>
<ds:datastoreItem xmlns:ds="http://schemas.openxmlformats.org/officeDocument/2006/customXml" ds:itemID="{12936E5B-7111-46AA-9035-ED7E296CE56F}"/>
</file>

<file path=docProps/app.xml><?xml version="1.0" encoding="utf-8"?>
<Properties xmlns="http://schemas.openxmlformats.org/officeDocument/2006/extended-properties" xmlns:vt="http://schemas.openxmlformats.org/officeDocument/2006/docPropsVTypes">
  <Template/>
  <TotalTime>470</TotalTime>
  <Words>2615</Words>
  <Application>Microsoft Office PowerPoint</Application>
  <PresentationFormat>Presentación en pantalla (4:3)</PresentationFormat>
  <Paragraphs>228</Paragraphs>
  <Slides>21</Slides>
  <Notes>19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Courier New</vt:lpstr>
      <vt:lpstr>Myriad Pro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Francisca Guajardo N.</dc:creator>
  <cp:lastModifiedBy>Francisca Javiera Guajardo Navarro</cp:lastModifiedBy>
  <cp:revision>185</cp:revision>
  <dcterms:created xsi:type="dcterms:W3CDTF">2014-04-29T13:43:09Z</dcterms:created>
  <dcterms:modified xsi:type="dcterms:W3CDTF">2021-12-07T16:24:00Z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